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1"/>
  </p:notesMasterIdLst>
  <p:handoutMasterIdLst>
    <p:handoutMasterId r:id="rId32"/>
  </p:handoutMasterIdLst>
  <p:sldIdLst>
    <p:sldId id="256" r:id="rId2"/>
    <p:sldId id="300" r:id="rId3"/>
    <p:sldId id="305" r:id="rId4"/>
    <p:sldId id="280" r:id="rId5"/>
    <p:sldId id="318" r:id="rId6"/>
    <p:sldId id="309" r:id="rId7"/>
    <p:sldId id="320" r:id="rId8"/>
    <p:sldId id="322" r:id="rId9"/>
    <p:sldId id="281" r:id="rId10"/>
    <p:sldId id="283" r:id="rId11"/>
    <p:sldId id="284" r:id="rId12"/>
    <p:sldId id="285" r:id="rId13"/>
    <p:sldId id="301" r:id="rId14"/>
    <p:sldId id="310" r:id="rId15"/>
    <p:sldId id="311" r:id="rId16"/>
    <p:sldId id="312" r:id="rId17"/>
    <p:sldId id="291" r:id="rId18"/>
    <p:sldId id="293" r:id="rId19"/>
    <p:sldId id="313" r:id="rId20"/>
    <p:sldId id="295" r:id="rId21"/>
    <p:sldId id="296" r:id="rId22"/>
    <p:sldId id="303" r:id="rId23"/>
    <p:sldId id="304" r:id="rId24"/>
    <p:sldId id="299" r:id="rId25"/>
    <p:sldId id="297" r:id="rId26"/>
    <p:sldId id="314" r:id="rId27"/>
    <p:sldId id="316" r:id="rId28"/>
    <p:sldId id="323" r:id="rId29"/>
    <p:sldId id="317" r:id="rId30"/>
  </p:sldIdLst>
  <p:sldSz cx="5765800" cy="3244850"/>
  <p:notesSz cx="9926638" cy="67976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5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FCFC"/>
    <a:srgbClr val="11437F"/>
    <a:srgbClr val="4978B1"/>
    <a:srgbClr val="E6E6E6"/>
    <a:srgbClr val="DDDDDD"/>
    <a:srgbClr val="99CCFF"/>
    <a:srgbClr val="003B59"/>
    <a:srgbClr val="ECD6A5"/>
    <a:srgbClr val="C192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285" autoAdjust="0"/>
    <p:restoredTop sz="94660" autoAdjust="0"/>
  </p:normalViewPr>
  <p:slideViewPr>
    <p:cSldViewPr>
      <p:cViewPr varScale="1">
        <p:scale>
          <a:sx n="223" d="100"/>
          <a:sy n="223" d="100"/>
        </p:scale>
        <p:origin x="996" y="162"/>
      </p:cViewPr>
      <p:guideLst>
        <p:guide orient="horz" pos="2880"/>
        <p:guide pos="2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117" d="100"/>
          <a:sy n="117" d="100"/>
        </p:scale>
        <p:origin x="2064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125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22925" y="0"/>
            <a:ext cx="4302125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E05E53-FF87-4C4E-9EAA-3373FB483F83}" type="datetimeFigureOut">
              <a:rPr lang="ru-RU" smtClean="0"/>
              <a:t>14.03.2025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456363"/>
            <a:ext cx="4302125" cy="3413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22925" y="6456363"/>
            <a:ext cx="4302125" cy="3413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F59247-A039-4F1B-9E69-B075B4FAB8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42460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301908" cy="339219"/>
          </a:xfrm>
          <a:prstGeom prst="rect">
            <a:avLst/>
          </a:prstGeom>
        </p:spPr>
        <p:txBody>
          <a:bodyPr vert="horz" lIns="169713" tIns="84856" rIns="169713" bIns="84856" rtlCol="0"/>
          <a:lstStyle>
            <a:lvl1pPr algn="l">
              <a:defRPr sz="2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1999" y="1"/>
            <a:ext cx="4301908" cy="339219"/>
          </a:xfrm>
          <a:prstGeom prst="rect">
            <a:avLst/>
          </a:prstGeom>
        </p:spPr>
        <p:txBody>
          <a:bodyPr vert="horz" lIns="169713" tIns="84856" rIns="169713" bIns="84856" rtlCol="0"/>
          <a:lstStyle>
            <a:lvl1pPr algn="r">
              <a:defRPr sz="2200"/>
            </a:lvl1pPr>
          </a:lstStyle>
          <a:p>
            <a:fld id="{8F7CBA3A-4016-4326-8AC3-4CA1C77DF708}" type="datetimeFigureOut">
              <a:rPr lang="ru-RU" smtClean="0"/>
              <a:t>14.03.2025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27350" y="850900"/>
            <a:ext cx="4071938" cy="2292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69713" tIns="84856" rIns="169713" bIns="84856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119" y="3272462"/>
            <a:ext cx="7942404" cy="2677168"/>
          </a:xfrm>
          <a:prstGeom prst="rect">
            <a:avLst/>
          </a:prstGeom>
        </p:spPr>
        <p:txBody>
          <a:bodyPr vert="horz" lIns="169713" tIns="84856" rIns="169713" bIns="84856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6458457"/>
            <a:ext cx="4301908" cy="339219"/>
          </a:xfrm>
          <a:prstGeom prst="rect">
            <a:avLst/>
          </a:prstGeom>
        </p:spPr>
        <p:txBody>
          <a:bodyPr vert="horz" lIns="169713" tIns="84856" rIns="169713" bIns="84856" rtlCol="0" anchor="b"/>
          <a:lstStyle>
            <a:lvl1pPr algn="l">
              <a:defRPr sz="2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1999" y="6458457"/>
            <a:ext cx="4301908" cy="339219"/>
          </a:xfrm>
          <a:prstGeom prst="rect">
            <a:avLst/>
          </a:prstGeom>
        </p:spPr>
        <p:txBody>
          <a:bodyPr vert="horz" lIns="169713" tIns="84856" rIns="169713" bIns="84856" rtlCol="0" anchor="b"/>
          <a:lstStyle>
            <a:lvl1pPr algn="r">
              <a:defRPr sz="2200"/>
            </a:lvl1pPr>
          </a:lstStyle>
          <a:p>
            <a:fld id="{1D3B102A-EDC8-431F-B475-B3229B34ED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565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8522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4515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84772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14385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92494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17123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59182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32450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22470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63322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50691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48138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4978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5078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338114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058866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166754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22244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013121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546174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995681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385066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239689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882314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598627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410928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239316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10044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32435" y="1005903"/>
            <a:ext cx="4900930" cy="68141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864870" y="1817116"/>
            <a:ext cx="4036060" cy="8112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3/14/2025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515162"/>
            <a:ext cx="373837" cy="26600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422808" y="543712"/>
            <a:ext cx="5082641" cy="221429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3/14/2025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753011" y="1956145"/>
            <a:ext cx="113976" cy="1521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734015" y="2217879"/>
            <a:ext cx="151968" cy="1521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734015" y="2459864"/>
            <a:ext cx="151961" cy="1521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3133711" y="2790248"/>
            <a:ext cx="121265" cy="15217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3118256" y="2541852"/>
            <a:ext cx="152176" cy="14504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3118256" y="2286533"/>
            <a:ext cx="152176" cy="15195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36166" y="556217"/>
            <a:ext cx="1509395" cy="20834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320451" y="700380"/>
            <a:ext cx="2058035" cy="22625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" b="1" i="0">
                <a:solidFill>
                  <a:srgbClr val="161A1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3/14/2025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3/14/2025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3/14/2025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87374" y="473938"/>
            <a:ext cx="3791051" cy="2127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88290" y="746315"/>
            <a:ext cx="5189220" cy="21416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960372" y="3017710"/>
            <a:ext cx="1845056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288290" y="3017710"/>
            <a:ext cx="1326134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3/14/2025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151376" y="3017710"/>
            <a:ext cx="1326134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0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roskazna.gov.ru/upload/iblock/808/Rukovodstvo-polzovatelya-_Sotrudnika_.docx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Relationship Id="rId5" Type="http://schemas.microsoft.com/office/2007/relationships/hdphoto" Target="../media/hdphoto1.wdp"/><Relationship Id="rId4" Type="http://schemas.openxmlformats.org/officeDocument/2006/relationships/image" Target="../media/image4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519472" y="207610"/>
            <a:ext cx="1240523" cy="27525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39701" y="1397095"/>
            <a:ext cx="40517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работы с машиночитаемой доверенностью в ПОИБ СОБИ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0" y="3029406"/>
            <a:ext cx="22940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</a:rPr>
              <a:t>www.roskazna.ru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492500" y="3029406"/>
            <a:ext cx="2286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6" name="object 2"/>
          <p:cNvSpPr/>
          <p:nvPr/>
        </p:nvSpPr>
        <p:spPr>
          <a:xfrm>
            <a:off x="1" y="2681267"/>
            <a:ext cx="2654299" cy="15652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2"/>
          <p:cNvSpPr/>
          <p:nvPr/>
        </p:nvSpPr>
        <p:spPr>
          <a:xfrm flipV="1">
            <a:off x="0" y="250825"/>
            <a:ext cx="4416425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561"/>
          <a:stretch/>
        </p:blipFill>
        <p:spPr>
          <a:xfrm>
            <a:off x="139701" y="43319"/>
            <a:ext cx="381000" cy="35990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 bwMode="auto">
          <a:xfrm>
            <a:off x="381451" y="54949"/>
            <a:ext cx="3568249" cy="331070"/>
          </a:xfrm>
          <a:prstGeom prst="rect">
            <a:avLst/>
          </a:prstGeom>
          <a:noFill/>
        </p:spPr>
        <p:txBody>
          <a:bodyPr wrap="square" lIns="144987" tIns="72494" rIns="144987" bIns="72494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600" dirty="0">
                <a:solidFill>
                  <a:srgbClr val="11437F"/>
                </a:solidFill>
              </a:rPr>
              <a:t>УПРАВЛЕНИЕ ФЕДЕРАЛЬНОГО КАЗНАЧЕЙСТВА</a:t>
            </a:r>
            <a:br>
              <a:rPr lang="ru-RU" sz="600" dirty="0">
                <a:solidFill>
                  <a:srgbClr val="11437F"/>
                </a:solidFill>
              </a:rPr>
            </a:br>
            <a:r>
              <a:rPr lang="ru-RU" sz="600" dirty="0">
                <a:solidFill>
                  <a:srgbClr val="11437F"/>
                </a:solidFill>
              </a:rPr>
              <a:t>ПО САРАТОВСКОЙ ОБЛАСТИ</a:t>
            </a:r>
            <a:endParaRPr lang="id-ID" sz="600" dirty="0">
              <a:solidFill>
                <a:srgbClr val="11437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311447" y="600943"/>
            <a:ext cx="4953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9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закон </a:t>
            </a:r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06.04.2011</a:t>
            </a:r>
            <a:r>
              <a:rPr lang="en-US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</a:t>
            </a:r>
            <a:r>
              <a:rPr lang="ru-RU" sz="9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63-ФЗ </a:t>
            </a:r>
            <a:r>
              <a:rPr lang="en-US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ред. </a:t>
            </a:r>
            <a:r>
              <a:rPr lang="ru-RU" sz="9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 28.12.2024) «Об </a:t>
            </a:r>
            <a:r>
              <a:rPr lang="ru-RU" sz="9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электронной </a:t>
            </a:r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подписи»</a:t>
            </a:r>
            <a:endParaRPr lang="ru-RU" sz="900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object 2"/>
          <p:cNvSpPr/>
          <p:nvPr/>
        </p:nvSpPr>
        <p:spPr>
          <a:xfrm flipV="1">
            <a:off x="0" y="1746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561"/>
          <a:stretch/>
        </p:blipFill>
        <p:spPr>
          <a:xfrm>
            <a:off x="139701" y="43319"/>
            <a:ext cx="300334" cy="28370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11447" y="1542590"/>
            <a:ext cx="49530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Казначейства России от 28.12.2023 N 26н "Об утверждении Порядка представления доверенностей в случаях, предусмотренных пунктом 2 части 1, пунктом 2 части 3 статьи 17.2 и пунктом 2 статьи 17.3 Федерального закона "Об электронной подписи», и особенностей их хранения в информационных системах, оператором которых является федеральное казначейство» (Зарегистрировано в Минюсте России 27 февраля 2024 г. N 77357)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11447" y="2415764"/>
            <a:ext cx="495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Письмо Федерального казначейства № 07-04-05</a:t>
            </a:r>
            <a:r>
              <a:rPr lang="en-US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04-3889 от 12.02.2025 «О применении электронной машиночитаемой доверенности»</a:t>
            </a:r>
            <a:endParaRPr lang="ru-RU" sz="900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11447" y="870177"/>
            <a:ext cx="4953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Федерального казначейства № 22н от 06.12.2024 «О внесении изменений в Порядок открытия лицевых счетов территориальными органами Федерального казначейства участникам казначейского сопровождения, утвержденный приказом Федерального казначейства от 22 декабря 2021 г. № 44н»</a:t>
            </a:r>
            <a:endParaRPr lang="ru-RU" sz="900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251200" y="43820"/>
            <a:ext cx="2514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 нормативно-правовых актов</a:t>
            </a:r>
            <a:endParaRPr lang="ru-RU" sz="1100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 bwMode="auto">
          <a:xfrm>
            <a:off x="318473" y="27941"/>
            <a:ext cx="1983431" cy="330321"/>
          </a:xfrm>
          <a:prstGeom prst="rect">
            <a:avLst/>
          </a:prstGeom>
          <a:noFill/>
        </p:spPr>
        <p:txBody>
          <a:bodyPr wrap="square" lIns="144987" tIns="72494" rIns="144987" bIns="72494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500" dirty="0">
                <a:solidFill>
                  <a:srgbClr val="11437F"/>
                </a:solidFill>
              </a:rPr>
              <a:t>УПРАВЛЕНИЕ ФЕДЕРАЛЬНОГО КАЗНАЧЕЙСТВА</a:t>
            </a:r>
            <a:br>
              <a:rPr lang="ru-RU" sz="500" dirty="0">
                <a:solidFill>
                  <a:srgbClr val="11437F"/>
                </a:solidFill>
              </a:rPr>
            </a:br>
            <a:r>
              <a:rPr lang="ru-RU" sz="500" dirty="0">
                <a:solidFill>
                  <a:srgbClr val="11437F"/>
                </a:solidFill>
              </a:rPr>
              <a:t>ПО САРАТОВСКОЙ ОБЛАСТИ</a:t>
            </a:r>
            <a:endParaRPr lang="id-ID" sz="500" dirty="0">
              <a:solidFill>
                <a:srgbClr val="1143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3764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287825" y="1622425"/>
            <a:ext cx="5181600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9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 Федерального казначейства №22н от 06.12.2024, п.4 (б)</a:t>
            </a:r>
            <a:endParaRPr lang="ru-RU" sz="900" b="1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9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«В случае если при обмене электронными документами применяется электронная подпись лица, не являющегося лицом, имеющим право </a:t>
            </a:r>
            <a:br>
              <a:rPr lang="ru-RU" sz="9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9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соответствии с законодательством Российской Федерации действовать </a:t>
            </a:r>
            <a:br>
              <a:rPr lang="ru-RU" sz="9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9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 имени клиента, полномочия лица на выполнение соответствующих действий подтверждаются доверенностью в электронной форме </a:t>
            </a:r>
            <a:br>
              <a:rPr lang="ru-RU" sz="9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9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машиночитаемом виде, выданной от имени клиента, в соответствии </a:t>
            </a:r>
            <a:br>
              <a:rPr lang="ru-RU" sz="9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9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требованиями Федерального закона «Об электронной подписи», </a:t>
            </a:r>
            <a:br>
              <a:rPr lang="ru-RU" sz="9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9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предусматривающей права передоверия.»</a:t>
            </a:r>
            <a:endParaRPr lang="ru-RU" sz="900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object 2"/>
          <p:cNvSpPr/>
          <p:nvPr/>
        </p:nvSpPr>
        <p:spPr>
          <a:xfrm flipV="1">
            <a:off x="0" y="1746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561"/>
          <a:stretch/>
        </p:blipFill>
        <p:spPr>
          <a:xfrm>
            <a:off x="139701" y="43319"/>
            <a:ext cx="300334" cy="283706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89868" y="784225"/>
            <a:ext cx="517955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9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Машиночитаемая </a:t>
            </a:r>
            <a:r>
              <a:rPr lang="ru-RU" sz="9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доверенность</a:t>
            </a:r>
            <a:r>
              <a:rPr lang="en-US" sz="9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ru-RU" sz="9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МЧД) </a:t>
            </a:r>
            <a:r>
              <a:rPr lang="ru-RU" sz="9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это документ в машиночитаемой форме, подписанный усиленной квалифицированной электронной подписью, подтверждающий полномочия одного лица действовать от имени иного лица при осуществлении юридически значимых действий в электронной </a:t>
            </a:r>
            <a:r>
              <a:rPr lang="ru-RU" sz="9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форме</a:t>
            </a:r>
            <a:endParaRPr lang="ru-RU" sz="900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632200" y="20679"/>
            <a:ext cx="21336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Машиночитаемая доверенность 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 bwMode="auto">
          <a:xfrm>
            <a:off x="318473" y="27941"/>
            <a:ext cx="1983431" cy="330321"/>
          </a:xfrm>
          <a:prstGeom prst="rect">
            <a:avLst/>
          </a:prstGeom>
          <a:noFill/>
        </p:spPr>
        <p:txBody>
          <a:bodyPr wrap="square" lIns="144987" tIns="72494" rIns="144987" bIns="72494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500" dirty="0">
                <a:solidFill>
                  <a:srgbClr val="11437F"/>
                </a:solidFill>
              </a:rPr>
              <a:t>УПРАВЛЕНИЕ ФЕДЕРАЛЬНОГО КАЗНАЧЕЙСТВА</a:t>
            </a:r>
            <a:br>
              <a:rPr lang="ru-RU" sz="500" dirty="0">
                <a:solidFill>
                  <a:srgbClr val="11437F"/>
                </a:solidFill>
              </a:rPr>
            </a:br>
            <a:r>
              <a:rPr lang="ru-RU" sz="500" dirty="0">
                <a:solidFill>
                  <a:srgbClr val="11437F"/>
                </a:solidFill>
              </a:rPr>
              <a:t>ПО САРАТОВСКОЙ ОБЛАСТИ</a:t>
            </a:r>
            <a:endParaRPr lang="id-ID" sz="500" dirty="0">
              <a:solidFill>
                <a:srgbClr val="1143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233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/>
          <p:nvPr/>
        </p:nvSpPr>
        <p:spPr>
          <a:xfrm flipV="1">
            <a:off x="0" y="1746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561"/>
          <a:stretch/>
        </p:blipFill>
        <p:spPr>
          <a:xfrm>
            <a:off x="139701" y="43319"/>
            <a:ext cx="300334" cy="283706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3500" y="403225"/>
            <a:ext cx="57023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начала работы с МЧД необходимо убедиться, что у руководителя организации в профиле пользователя ПОИБ СОБИ </a:t>
            </a:r>
            <a:r>
              <a:rPr lang="ru-RU" sz="8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поле «Руководитель </a:t>
            </a:r>
            <a:r>
              <a:rPr lang="ru-RU" sz="8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данным </a:t>
            </a:r>
            <a:r>
              <a:rPr lang="ru-RU" sz="8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ЕГРЮЛ/ЕГРИП» указано значение «Да»</a:t>
            </a:r>
            <a:endParaRPr lang="ru-RU" sz="800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/>
          <a:srcRect l="14465" t="24502" r="14522" b="4148"/>
          <a:stretch/>
        </p:blipFill>
        <p:spPr>
          <a:xfrm>
            <a:off x="1054100" y="708025"/>
            <a:ext cx="4074002" cy="2302508"/>
          </a:xfrm>
          <a:prstGeom prst="rect">
            <a:avLst/>
          </a:prstGeom>
          <a:effectLst/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5"/>
          <a:srcRect l="16601" t="47592" r="21154" b="38137"/>
          <a:stretch/>
        </p:blipFill>
        <p:spPr>
          <a:xfrm>
            <a:off x="977900" y="2684981"/>
            <a:ext cx="4051354" cy="522492"/>
          </a:xfrm>
          <a:prstGeom prst="rect">
            <a:avLst/>
          </a:prstGeom>
          <a:effectLst/>
        </p:spPr>
      </p:pic>
      <p:sp>
        <p:nvSpPr>
          <p:cNvPr id="16" name="Скругленный прямоугольник 15"/>
          <p:cNvSpPr/>
          <p:nvPr/>
        </p:nvSpPr>
        <p:spPr>
          <a:xfrm>
            <a:off x="977900" y="2684981"/>
            <a:ext cx="2362200" cy="38524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3607482" y="37351"/>
            <a:ext cx="2158318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профиля руководителя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 bwMode="auto">
          <a:xfrm>
            <a:off x="318473" y="27941"/>
            <a:ext cx="1983431" cy="330321"/>
          </a:xfrm>
          <a:prstGeom prst="rect">
            <a:avLst/>
          </a:prstGeom>
          <a:noFill/>
        </p:spPr>
        <p:txBody>
          <a:bodyPr wrap="square" lIns="144987" tIns="72494" rIns="144987" bIns="72494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500" dirty="0">
                <a:solidFill>
                  <a:srgbClr val="11437F"/>
                </a:solidFill>
              </a:rPr>
              <a:t>УПРАВЛЕНИЕ ФЕДЕРАЛЬНОГО КАЗНАЧЕЙСТВА</a:t>
            </a:r>
            <a:br>
              <a:rPr lang="ru-RU" sz="500" dirty="0">
                <a:solidFill>
                  <a:srgbClr val="11437F"/>
                </a:solidFill>
              </a:rPr>
            </a:br>
            <a:r>
              <a:rPr lang="ru-RU" sz="500" dirty="0">
                <a:solidFill>
                  <a:srgbClr val="11437F"/>
                </a:solidFill>
              </a:rPr>
              <a:t>ПО САРАТОВСКОЙ ОБЛАСТИ</a:t>
            </a:r>
            <a:endParaRPr lang="id-ID" sz="500" dirty="0">
              <a:solidFill>
                <a:srgbClr val="1143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406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/>
          <p:nvPr/>
        </p:nvSpPr>
        <p:spPr>
          <a:xfrm flipV="1">
            <a:off x="0" y="1746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561"/>
          <a:stretch/>
        </p:blipFill>
        <p:spPr>
          <a:xfrm>
            <a:off x="139701" y="43319"/>
            <a:ext cx="300334" cy="283706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1750" y="317654"/>
            <a:ext cx="57023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работы с МЧД у доверителя и представителя должны быть заполнены сведения, удостоверяющего личность</a:t>
            </a:r>
          </a:p>
          <a:p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этого в профиле пользователя нажать на кнопку «Действие» -</a:t>
            </a:r>
            <a:r>
              <a:rPr lang="en-US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«Изменить сведения документа, удостоверяющего личность» и заполнить все пустые поля</a:t>
            </a:r>
            <a:endParaRPr lang="ru-RU" sz="900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Нажать </a:t>
            </a:r>
            <a:r>
              <a:rPr lang="ru-RU" sz="9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кнопку «Сохранить» 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8" t="23740" r="15640" b="10059"/>
          <a:stretch/>
        </p:blipFill>
        <p:spPr>
          <a:xfrm>
            <a:off x="63500" y="1151650"/>
            <a:ext cx="3461758" cy="183336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6" name="Скругленный прямоугольник 15"/>
          <p:cNvSpPr/>
          <p:nvPr/>
        </p:nvSpPr>
        <p:spPr>
          <a:xfrm>
            <a:off x="3234912" y="2232658"/>
            <a:ext cx="312274" cy="20781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468" t="64096" r="2422" b="14758"/>
          <a:stretch/>
        </p:blipFill>
        <p:spPr>
          <a:xfrm>
            <a:off x="2077458" y="2483425"/>
            <a:ext cx="1447800" cy="6858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Скругленный прямоугольник 9"/>
          <p:cNvSpPr/>
          <p:nvPr/>
        </p:nvSpPr>
        <p:spPr>
          <a:xfrm>
            <a:off x="2039880" y="2976180"/>
            <a:ext cx="1560913" cy="20781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19" t="28855" r="32819" b="10057"/>
          <a:stretch/>
        </p:blipFill>
        <p:spPr>
          <a:xfrm>
            <a:off x="3676328" y="1117896"/>
            <a:ext cx="1981200" cy="19812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Скругленный прямоугольник 11"/>
          <p:cNvSpPr/>
          <p:nvPr/>
        </p:nvSpPr>
        <p:spPr>
          <a:xfrm>
            <a:off x="5227814" y="2921180"/>
            <a:ext cx="411624" cy="20781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3066869" y="2007446"/>
            <a:ext cx="23837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ru-RU" sz="1200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1822004" y="2800123"/>
            <a:ext cx="23837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ru-RU" sz="1200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5029882" y="2775257"/>
            <a:ext cx="23837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ru-RU" sz="1200" dirty="0"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3694250" y="1668882"/>
            <a:ext cx="2010705" cy="116119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3509714" y="1530382"/>
            <a:ext cx="23837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ru-RU" sz="1200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3396482" y="30416"/>
            <a:ext cx="2337568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Заполнение карточки пользователя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 bwMode="auto">
          <a:xfrm>
            <a:off x="318473" y="27941"/>
            <a:ext cx="1983431" cy="330321"/>
          </a:xfrm>
          <a:prstGeom prst="rect">
            <a:avLst/>
          </a:prstGeom>
          <a:noFill/>
        </p:spPr>
        <p:txBody>
          <a:bodyPr wrap="square" lIns="144987" tIns="72494" rIns="144987" bIns="72494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500" dirty="0">
                <a:solidFill>
                  <a:srgbClr val="11437F"/>
                </a:solidFill>
              </a:rPr>
              <a:t>УПРАВЛЕНИЕ ФЕДЕРАЛЬНОГО КАЗНАЧЕЙСТВА</a:t>
            </a:r>
            <a:br>
              <a:rPr lang="ru-RU" sz="500" dirty="0">
                <a:solidFill>
                  <a:srgbClr val="11437F"/>
                </a:solidFill>
              </a:rPr>
            </a:br>
            <a:r>
              <a:rPr lang="ru-RU" sz="500" dirty="0">
                <a:solidFill>
                  <a:srgbClr val="11437F"/>
                </a:solidFill>
              </a:rPr>
              <a:t>ПО САРАТОВСКОЙ ОБЛАСТИ</a:t>
            </a:r>
            <a:endParaRPr lang="id-ID" sz="500" dirty="0">
              <a:solidFill>
                <a:srgbClr val="1143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4053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/>
          <p:nvPr/>
        </p:nvSpPr>
        <p:spPr>
          <a:xfrm flipV="1">
            <a:off x="0" y="1746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561"/>
          <a:stretch/>
        </p:blipFill>
        <p:spPr>
          <a:xfrm>
            <a:off x="139701" y="43319"/>
            <a:ext cx="300334" cy="283706"/>
          </a:xfrm>
          <a:prstGeom prst="rect">
            <a:avLst/>
          </a:prstGeom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4686767"/>
              </p:ext>
            </p:extLst>
          </p:nvPr>
        </p:nvGraphicFramePr>
        <p:xfrm>
          <a:off x="139699" y="784225"/>
          <a:ext cx="5486401" cy="1899881"/>
        </p:xfrm>
        <a:graphic>
          <a:graphicData uri="http://schemas.openxmlformats.org/drawingml/2006/table">
            <a:tbl>
              <a:tblPr bandRow="1">
                <a:tableStyleId>{BC89EF96-8CEA-46FF-86C4-4CE0E7609802}</a:tableStyleId>
              </a:tblPr>
              <a:tblGrid>
                <a:gridCol w="484854">
                  <a:extLst>
                    <a:ext uri="{9D8B030D-6E8A-4147-A177-3AD203B41FA5}">
                      <a16:colId xmlns:a16="http://schemas.microsoft.com/office/drawing/2014/main" val="3349986948"/>
                    </a:ext>
                  </a:extLst>
                </a:gridCol>
                <a:gridCol w="2808464">
                  <a:extLst>
                    <a:ext uri="{9D8B030D-6E8A-4147-A177-3AD203B41FA5}">
                      <a16:colId xmlns:a16="http://schemas.microsoft.com/office/drawing/2014/main" val="3501526099"/>
                    </a:ext>
                  </a:extLst>
                </a:gridCol>
                <a:gridCol w="2193083">
                  <a:extLst>
                    <a:ext uri="{9D8B030D-6E8A-4147-A177-3AD203B41FA5}">
                      <a16:colId xmlns:a16="http://schemas.microsoft.com/office/drawing/2014/main" val="1695944369"/>
                    </a:ext>
                  </a:extLst>
                </a:gridCol>
              </a:tblGrid>
              <a:tr h="650201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Клиент</a:t>
                      </a:r>
                      <a:endParaRPr lang="ru-RU" sz="700" b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u="none" strike="noStrike" dirty="0">
                          <a:effectLst/>
                        </a:rPr>
                        <a:t>Руководитель (уполномоченное лицо). Подписание документов участником казначейского сопровождения (Сведений об операциях с целевыми средствами, Акта приемки-передачи показателей лицевого счета)</a:t>
                      </a:r>
                      <a:endParaRPr lang="ru-RU" sz="700" b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700" dirty="0" smtClean="0">
                          <a:effectLst/>
                        </a:rPr>
                        <a:t>601_01_01 ПУР КС. Ввод документов по ЛС ЮЛ</a:t>
                      </a:r>
                      <a:r>
                        <a:rPr lang="en-US" sz="700" u="none" strike="noStrike" dirty="0" smtClean="0">
                          <a:effectLst/>
                        </a:rPr>
                        <a:t/>
                      </a:r>
                      <a:br>
                        <a:rPr lang="en-US" sz="700" u="none" strike="noStrike" dirty="0" smtClean="0">
                          <a:effectLst/>
                        </a:rPr>
                      </a:br>
                      <a:r>
                        <a:rPr lang="ru-RU" sz="700" u="none" strike="noStrike" dirty="0" smtClean="0">
                          <a:effectLst/>
                        </a:rPr>
                        <a:t>601_03_01 </a:t>
                      </a:r>
                      <a:r>
                        <a:rPr lang="ru-RU" sz="700" u="none" strike="noStrike" dirty="0">
                          <a:effectLst/>
                        </a:rPr>
                        <a:t>ПУР КС. Утверждение документов по ЛС </a:t>
                      </a:r>
                      <a:r>
                        <a:rPr lang="ru-RU" sz="700" u="none" strike="noStrike" dirty="0" smtClean="0">
                          <a:effectLst/>
                        </a:rPr>
                        <a:t>ЮЛ</a:t>
                      </a:r>
                      <a:r>
                        <a:rPr lang="en-US" sz="700" u="none" strike="noStrike" dirty="0" smtClean="0">
                          <a:effectLst/>
                        </a:rPr>
                        <a:t/>
                      </a:r>
                      <a:br>
                        <a:rPr lang="en-US" sz="700" u="none" strike="noStrike" dirty="0" smtClean="0">
                          <a:effectLst/>
                        </a:rPr>
                      </a:br>
                      <a:r>
                        <a:rPr lang="ru-RU" sz="700" dirty="0" smtClean="0">
                          <a:effectLst/>
                        </a:rPr>
                        <a:t>601_04_01 ПУР КС. Просмотр своих документов по ЛС ЮЛ</a:t>
                      </a:r>
                      <a:endParaRPr lang="ru-RU" sz="700" b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51839040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pPr marL="0" marR="0" lvl="0" indent="0" algn="l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Клиент</a:t>
                      </a:r>
                    </a:p>
                    <a:p>
                      <a:pPr algn="l" fontAlgn="ctr"/>
                      <a:endParaRPr lang="ru-RU" sz="700" b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u="none" strike="noStrike" dirty="0">
                          <a:effectLst/>
                        </a:rPr>
                        <a:t>Главный бухгалтер (уполномоченное лицо). Подписание документов участником казначейского сопровождения (Акт приемки-передачи показателей лицевого счета)</a:t>
                      </a:r>
                      <a:endParaRPr lang="ru-RU" sz="700" b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700" dirty="0" smtClean="0">
                          <a:effectLst/>
                        </a:rPr>
                        <a:t>601_01_01 ПУР КС. Ввод документов по ЛС ЮЛ</a:t>
                      </a:r>
                      <a:br>
                        <a:rPr lang="ru-RU" sz="700" dirty="0" smtClean="0">
                          <a:effectLst/>
                        </a:rPr>
                      </a:br>
                      <a:r>
                        <a:rPr lang="ru-RU" sz="700" dirty="0" smtClean="0">
                          <a:effectLst/>
                        </a:rPr>
                        <a:t>601_02_01 ПУР КС. Согласование документов по ЛС ЮЛ</a:t>
                      </a:r>
                      <a:br>
                        <a:rPr lang="ru-RU" sz="700" dirty="0" smtClean="0">
                          <a:effectLst/>
                        </a:rPr>
                      </a:br>
                      <a:r>
                        <a:rPr lang="ru-RU" sz="700" dirty="0" smtClean="0">
                          <a:effectLst/>
                        </a:rPr>
                        <a:t>601_04_01 ПУР КС. Просмотр своих документов по ЛС ЮЛ</a:t>
                      </a:r>
                      <a:r>
                        <a:rPr lang="ru-RU" sz="700" u="none" strike="noStrike" dirty="0" smtClean="0">
                          <a:effectLst/>
                        </a:rPr>
                        <a:t/>
                      </a:r>
                      <a:br>
                        <a:rPr lang="ru-RU" sz="700" u="none" strike="noStrike" dirty="0" smtClean="0">
                          <a:effectLst/>
                        </a:rPr>
                      </a:br>
                      <a:r>
                        <a:rPr lang="ru-RU" sz="700" u="none" strike="noStrike" dirty="0" smtClean="0">
                          <a:effectLst/>
                        </a:rPr>
                        <a:t>601_05_01 </a:t>
                      </a:r>
                      <a:r>
                        <a:rPr lang="ru-RU" sz="700" u="none" strike="noStrike" dirty="0">
                          <a:effectLst/>
                        </a:rPr>
                        <a:t>ПУР КС. Бухгалтер ЮЛ</a:t>
                      </a:r>
                      <a:endParaRPr lang="ru-RU" sz="700" b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88290479"/>
                  </a:ext>
                </a:extLst>
              </a:tr>
              <a:tr h="450774">
                <a:tc>
                  <a:txBody>
                    <a:bodyPr/>
                    <a:lstStyle/>
                    <a:p>
                      <a:pPr marL="0" marR="0" lvl="0" indent="0" algn="l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Клиент</a:t>
                      </a:r>
                    </a:p>
                    <a:p>
                      <a:pPr algn="l" fontAlgn="ctr"/>
                      <a:endParaRPr lang="ru-RU" sz="70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Руководитель финансово-экономической службы (уполномоченное лицо). Подписание документов участником казначейского сопровождения (Сведения об операциях с целевыми средствами)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601_01_01 ПУР КС. Ввод документов по ЛС ЮЛ</a:t>
                      </a:r>
                      <a:endParaRPr lang="en-US" sz="70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 fontAlgn="ctr"/>
                      <a:r>
                        <a:rPr lang="ru-RU" sz="7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601_04_01 ПУР КС. Просмотр своих документов по ЛС ЮЛ</a:t>
                      </a:r>
                      <a:br>
                        <a:rPr lang="ru-RU" sz="7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7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601_06_01 </a:t>
                      </a:r>
                      <a:r>
                        <a:rPr lang="ru-RU" sz="7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ПУР КС. Руководитель ФЭС </a:t>
                      </a:r>
                      <a:r>
                        <a:rPr lang="ru-RU" sz="7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ЮЛ</a:t>
                      </a:r>
                      <a:endParaRPr lang="ru-RU" sz="70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0935363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 bwMode="auto">
          <a:xfrm>
            <a:off x="318473" y="27941"/>
            <a:ext cx="1983431" cy="330321"/>
          </a:xfrm>
          <a:prstGeom prst="rect">
            <a:avLst/>
          </a:prstGeom>
          <a:noFill/>
        </p:spPr>
        <p:txBody>
          <a:bodyPr wrap="square" lIns="144987" tIns="72494" rIns="144987" bIns="72494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500" dirty="0">
                <a:solidFill>
                  <a:srgbClr val="11437F"/>
                </a:solidFill>
              </a:rPr>
              <a:t>УПРАВЛЕНИЕ ФЕДЕРАЛЬНОГО КАЗНАЧЕЙСТВА</a:t>
            </a:r>
            <a:br>
              <a:rPr lang="ru-RU" sz="500" dirty="0">
                <a:solidFill>
                  <a:srgbClr val="11437F"/>
                </a:solidFill>
              </a:rPr>
            </a:br>
            <a:r>
              <a:rPr lang="ru-RU" sz="500" dirty="0">
                <a:solidFill>
                  <a:srgbClr val="11437F"/>
                </a:solidFill>
              </a:rPr>
              <a:t>ПО САРАТОВСКОЙ ОБЛАСТИ</a:t>
            </a:r>
            <a:endParaRPr lang="id-ID" sz="500" dirty="0">
              <a:solidFill>
                <a:srgbClr val="11437F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892300" y="-48317"/>
            <a:ext cx="393225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Полномочия, необходимые участникам казначейского сопровождения </a:t>
            </a:r>
            <a:r>
              <a:rPr lang="ru-RU" sz="10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10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реализации основных </a:t>
            </a:r>
            <a:r>
              <a:rPr lang="ru-RU" sz="10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функций</a:t>
            </a:r>
            <a:endParaRPr lang="ru-RU" sz="1000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833619" y="321787"/>
            <a:ext cx="197485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(обязательно для подключения)</a:t>
            </a:r>
          </a:p>
        </p:txBody>
      </p:sp>
    </p:spTree>
    <p:extLst>
      <p:ext uri="{BB962C8B-B14F-4D97-AF65-F5344CB8AC3E}">
        <p14:creationId xmlns:p14="http://schemas.microsoft.com/office/powerpoint/2010/main" val="3285602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/>
          <p:nvPr/>
        </p:nvSpPr>
        <p:spPr>
          <a:xfrm flipV="1">
            <a:off x="0" y="1746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561"/>
          <a:stretch/>
        </p:blipFill>
        <p:spPr>
          <a:xfrm>
            <a:off x="139701" y="43319"/>
            <a:ext cx="300334" cy="283706"/>
          </a:xfrm>
          <a:prstGeom prst="rect">
            <a:avLst/>
          </a:prstGeom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2270126"/>
              </p:ext>
            </p:extLst>
          </p:nvPr>
        </p:nvGraphicFramePr>
        <p:xfrm>
          <a:off x="215901" y="1089025"/>
          <a:ext cx="5403102" cy="901548"/>
        </p:xfrm>
        <a:graphic>
          <a:graphicData uri="http://schemas.openxmlformats.org/drawingml/2006/table">
            <a:tbl>
              <a:tblPr bandRow="1">
                <a:tableStyleId>{BC89EF96-8CEA-46FF-86C4-4CE0E7609802}</a:tableStyleId>
              </a:tblPr>
              <a:tblGrid>
                <a:gridCol w="533399">
                  <a:extLst>
                    <a:ext uri="{9D8B030D-6E8A-4147-A177-3AD203B41FA5}">
                      <a16:colId xmlns:a16="http://schemas.microsoft.com/office/drawing/2014/main" val="996635521"/>
                    </a:ext>
                  </a:extLst>
                </a:gridCol>
                <a:gridCol w="2829021">
                  <a:extLst>
                    <a:ext uri="{9D8B030D-6E8A-4147-A177-3AD203B41FA5}">
                      <a16:colId xmlns:a16="http://schemas.microsoft.com/office/drawing/2014/main" val="3501526099"/>
                    </a:ext>
                  </a:extLst>
                </a:gridCol>
                <a:gridCol w="2040682">
                  <a:extLst>
                    <a:ext uri="{9D8B030D-6E8A-4147-A177-3AD203B41FA5}">
                      <a16:colId xmlns:a16="http://schemas.microsoft.com/office/drawing/2014/main" val="1695944369"/>
                    </a:ext>
                  </a:extLst>
                </a:gridCol>
              </a:tblGrid>
              <a:tr h="450774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Клиент</a:t>
                      </a:r>
                      <a:endParaRPr lang="ru-RU" sz="70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FCFCF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Руководитель (уполномоченное лицо).  Подписание документов на открытие, переоформление, закрытие 71 лицевых счетов (раздела на лицевом счете)</a:t>
                      </a:r>
                      <a:endParaRPr lang="ru-RU" sz="70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FCFCF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ЛС.008 Утверждающий клиент</a:t>
                      </a:r>
                    </a:p>
                    <a:p>
                      <a:pPr algn="l" fontAlgn="ctr"/>
                      <a:r>
                        <a:rPr lang="ru-RU" sz="7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ЛС.006 Исполнитель клиент</a:t>
                      </a:r>
                      <a:endParaRPr lang="ru-RU" sz="70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FCFCFC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6222796"/>
                  </a:ext>
                </a:extLst>
              </a:tr>
              <a:tr h="450774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Клиент</a:t>
                      </a:r>
                      <a:endParaRPr lang="ru-RU" sz="70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Главный бухгалтер (уполномоченное лицо). Подписание документов на открытие, переоформление, закрытие 71 лицевых счетов (раздела на лицевом счете)</a:t>
                      </a:r>
                      <a:endParaRPr lang="ru-RU" sz="70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ЛС.007 Согласующий клиент</a:t>
                      </a:r>
                    </a:p>
                    <a:p>
                      <a:pPr algn="l" fontAlgn="ctr"/>
                      <a:r>
                        <a:rPr lang="ru-RU" sz="7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ЛС.006 Исполнитель клиент</a:t>
                      </a:r>
                      <a:endParaRPr lang="ru-RU" sz="70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5399778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2794000" y="-40819"/>
            <a:ext cx="297180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1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Полномочия, необходимые для открытия, переоформления и закрытия </a:t>
            </a:r>
            <a:r>
              <a:rPr lang="ru-RU" sz="11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sz="11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ицевых счетов 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 bwMode="auto">
          <a:xfrm>
            <a:off x="318473" y="27941"/>
            <a:ext cx="1983431" cy="330321"/>
          </a:xfrm>
          <a:prstGeom prst="rect">
            <a:avLst/>
          </a:prstGeom>
          <a:noFill/>
        </p:spPr>
        <p:txBody>
          <a:bodyPr wrap="square" lIns="144987" tIns="72494" rIns="144987" bIns="72494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500" dirty="0">
                <a:solidFill>
                  <a:srgbClr val="11437F"/>
                </a:solidFill>
              </a:rPr>
              <a:t>УПРАВЛЕНИЕ ФЕДЕРАЛЬНОГО КАЗНАЧЕЙСТВА</a:t>
            </a:r>
            <a:br>
              <a:rPr lang="ru-RU" sz="500" dirty="0">
                <a:solidFill>
                  <a:srgbClr val="11437F"/>
                </a:solidFill>
              </a:rPr>
            </a:br>
            <a:r>
              <a:rPr lang="ru-RU" sz="500" dirty="0">
                <a:solidFill>
                  <a:srgbClr val="11437F"/>
                </a:solidFill>
              </a:rPr>
              <a:t>ПО САРАТОВСКОЙ ОБЛАСТИ</a:t>
            </a:r>
            <a:endParaRPr lang="id-ID" sz="500" dirty="0">
              <a:solidFill>
                <a:srgbClr val="1143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8706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/>
          <p:nvPr/>
        </p:nvSpPr>
        <p:spPr>
          <a:xfrm flipV="1">
            <a:off x="0" y="1746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561"/>
          <a:stretch/>
        </p:blipFill>
        <p:spPr>
          <a:xfrm>
            <a:off x="139701" y="43319"/>
            <a:ext cx="300334" cy="283706"/>
          </a:xfrm>
          <a:prstGeom prst="rect">
            <a:avLst/>
          </a:prstGeom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0041954"/>
              </p:ext>
            </p:extLst>
          </p:nvPr>
        </p:nvGraphicFramePr>
        <p:xfrm>
          <a:off x="182073" y="414870"/>
          <a:ext cx="5410199" cy="2765279"/>
        </p:xfrm>
        <a:graphic>
          <a:graphicData uri="http://schemas.openxmlformats.org/drawingml/2006/table">
            <a:tbl>
              <a:tblPr bandRow="1">
                <a:tableStyleId>{BC89EF96-8CEA-46FF-86C4-4CE0E7609802}</a:tableStyleId>
              </a:tblPr>
              <a:tblGrid>
                <a:gridCol w="571500">
                  <a:extLst>
                    <a:ext uri="{9D8B030D-6E8A-4147-A177-3AD203B41FA5}">
                      <a16:colId xmlns:a16="http://schemas.microsoft.com/office/drawing/2014/main" val="3214784474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3501526099"/>
                    </a:ext>
                  </a:extLst>
                </a:gridCol>
                <a:gridCol w="3009899">
                  <a:extLst>
                    <a:ext uri="{9D8B030D-6E8A-4147-A177-3AD203B41FA5}">
                      <a16:colId xmlns:a16="http://schemas.microsoft.com/office/drawing/2014/main" val="1695944369"/>
                    </a:ext>
                  </a:extLst>
                </a:gridCol>
              </a:tblGrid>
              <a:tr h="7620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Клиент</a:t>
                      </a:r>
                      <a:r>
                        <a:rPr lang="ru-RU" sz="60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- Заказчик</a:t>
                      </a:r>
                      <a:endParaRPr lang="ru-RU" sz="60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FCFCF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Руководитель (уполномоченное лицо). Подписание документов получателем бюджетных средств, заказчиком по контракту (договору) при открытии лицевых счетов и осуществления операций на них участниками казначейского сопровождения (бюджетный мониторинг)</a:t>
                      </a:r>
                      <a:endParaRPr lang="ru-RU" sz="60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FCFCF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ЛС.008 Утверждающий клиент</a:t>
                      </a:r>
                    </a:p>
                    <a:p>
                      <a:pPr algn="l" fontAlgn="ctr"/>
                      <a:r>
                        <a:rPr lang="ru-RU" sz="6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ЛС.006 Исполнитель клиент</a:t>
                      </a:r>
                    </a:p>
                    <a:p>
                      <a:pPr algn="l" fontAlgn="ctr"/>
                      <a:r>
                        <a:rPr lang="ru-RU" sz="6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607_03_01 ПУР КС. Утверждение документов Головным </a:t>
                      </a:r>
                      <a:r>
                        <a:rPr lang="ru-RU" sz="60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заказчиком_Заказчиком</a:t>
                      </a:r>
                      <a:endParaRPr lang="ru-RU" sz="60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 fontAlgn="ctr"/>
                      <a:r>
                        <a:rPr lang="ru-RU" sz="6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607_01_01 ПУР КС. Ввод документов Головным </a:t>
                      </a:r>
                      <a:r>
                        <a:rPr lang="ru-RU" sz="60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заказчиком_Заказчиком</a:t>
                      </a:r>
                      <a:endParaRPr lang="ru-RU" sz="60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 fontAlgn="ctr"/>
                      <a:r>
                        <a:rPr lang="ru-RU" sz="6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607_04_01 ПУР КС. Просмотр документов Головным </a:t>
                      </a:r>
                      <a:r>
                        <a:rPr lang="ru-RU" sz="60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заказчиком_Заказчиком</a:t>
                      </a:r>
                      <a:endParaRPr lang="ru-RU" sz="60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FCFCFC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6222796"/>
                  </a:ext>
                </a:extLst>
              </a:tr>
              <a:tr h="624840">
                <a:tc>
                  <a:txBody>
                    <a:bodyPr/>
                    <a:lstStyle/>
                    <a:p>
                      <a:pPr marL="0" marR="0" lvl="0" indent="0" algn="l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Клиент</a:t>
                      </a:r>
                      <a:r>
                        <a:rPr lang="ru-RU" sz="60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- Заказчик</a:t>
                      </a:r>
                      <a:endParaRPr lang="ru-RU" sz="60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Главный бухгалтер (уполномоченное лицо).Подписание документов получателем бюджетных средств, заказчиком по контракту (договору) при открытии лицевых счетов и осуществления операций на них участниками казначейского сопровождения (бюджетный мониторинг)</a:t>
                      </a:r>
                      <a:endParaRPr lang="ru-RU" sz="60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607_02_01 ПУР КС. Согласование документов Головным </a:t>
                      </a:r>
                      <a:r>
                        <a:rPr lang="ru-RU" sz="60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заказчиком_Заказчиком</a:t>
                      </a:r>
                      <a:endParaRPr lang="ru-RU" sz="60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 fontAlgn="ctr"/>
                      <a:r>
                        <a:rPr lang="ru-RU" sz="6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607_01_01 ПУР КС. Ввод документов Головным </a:t>
                      </a:r>
                      <a:r>
                        <a:rPr lang="ru-RU" sz="60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заказчиком_Заказчиком</a:t>
                      </a:r>
                      <a:endParaRPr lang="ru-RU" sz="60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 fontAlgn="ctr"/>
                      <a:r>
                        <a:rPr lang="ru-RU" sz="6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607_04_01 ПУР КС. Просмотр документов Головным </a:t>
                      </a:r>
                      <a:r>
                        <a:rPr lang="ru-RU" sz="60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заказчиком_Заказчиком</a:t>
                      </a:r>
                      <a:endParaRPr lang="ru-RU" sz="60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5399778"/>
                  </a:ext>
                </a:extLst>
              </a:tr>
              <a:tr h="403152">
                <a:tc>
                  <a:txBody>
                    <a:bodyPr/>
                    <a:lstStyle/>
                    <a:p>
                      <a:pPr marL="0" marR="0" lvl="0" indent="0" algn="l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Клиент</a:t>
                      </a:r>
                      <a:r>
                        <a:rPr lang="ru-RU" sz="60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- Заказчик</a:t>
                      </a:r>
                      <a:endParaRPr lang="ru-RU" sz="60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Руководитель (уполномоченное лицо). Утверждение государственным (муниципальным) заказчиком Сведений об операциях с целевыми средствами</a:t>
                      </a:r>
                      <a:endParaRPr lang="ru-RU" sz="60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602_03_01 ПУР КС. Утверждение Заказчиком Сведений о ЦС по ЛС ЮЛ</a:t>
                      </a:r>
                    </a:p>
                    <a:p>
                      <a:pPr algn="l" fontAlgn="ctr"/>
                      <a:r>
                        <a:rPr lang="ru-RU" sz="6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602_04_01 ПУР КС. Просмотр Заказчиком Сведений о ЦС по ЛС ЮЛ</a:t>
                      </a:r>
                    </a:p>
                    <a:p>
                      <a:pPr algn="l" fontAlgn="ctr"/>
                      <a:r>
                        <a:rPr lang="ru-RU" sz="6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607_01_01 ПУР КС. Ввод документов Головным </a:t>
                      </a:r>
                      <a:r>
                        <a:rPr lang="ru-RU" sz="60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заказчиком_Заказчиком</a:t>
                      </a:r>
                      <a:endParaRPr lang="ru-RU" sz="60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3836145"/>
                  </a:ext>
                </a:extLst>
              </a:tr>
              <a:tr h="411407">
                <a:tc>
                  <a:txBody>
                    <a:bodyPr/>
                    <a:lstStyle/>
                    <a:p>
                      <a:pPr marL="0" marR="0" lvl="0" indent="0" algn="l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Клиент</a:t>
                      </a:r>
                      <a:r>
                        <a:rPr lang="ru-RU" sz="60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- Заказчик</a:t>
                      </a:r>
                      <a:endParaRPr lang="ru-RU" sz="60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Руководитель (уполномоченное лицо). Утверждение документов приемочной комиссией</a:t>
                      </a:r>
                      <a:endParaRPr lang="ru-RU" sz="60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611_03_01 ПУР КС. Утверждение документов приемочной комиссией</a:t>
                      </a:r>
                    </a:p>
                    <a:p>
                      <a:pPr algn="l" fontAlgn="ctr"/>
                      <a:r>
                        <a:rPr lang="ru-RU" sz="6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611_01_01 ПУР КС. Ввод документов приемочной комиссией</a:t>
                      </a:r>
                    </a:p>
                    <a:p>
                      <a:pPr algn="l" fontAlgn="ctr"/>
                      <a:r>
                        <a:rPr lang="ru-RU" sz="6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611_04_01 ПУР КС. Просмотр своих документов приемочной комиссией</a:t>
                      </a:r>
                      <a:endParaRPr lang="ru-RU" sz="60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0961821"/>
                  </a:ext>
                </a:extLst>
              </a:tr>
              <a:tr h="403152">
                <a:tc>
                  <a:txBody>
                    <a:bodyPr/>
                    <a:lstStyle/>
                    <a:p>
                      <a:pPr marL="0" marR="0" lvl="0" indent="0" algn="l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Клиент</a:t>
                      </a:r>
                      <a:r>
                        <a:rPr lang="ru-RU" sz="60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- Заказчик</a:t>
                      </a:r>
                      <a:endParaRPr lang="ru-RU" sz="60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Главный бухгалтер (уполномоченное лицо). Подписание документов приемочной комиссией</a:t>
                      </a:r>
                      <a:endParaRPr lang="ru-RU" sz="60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611_02_01 ПУР КС. Согласование документов приемочной комиссией</a:t>
                      </a:r>
                    </a:p>
                    <a:p>
                      <a:pPr algn="l" fontAlgn="ctr"/>
                      <a:r>
                        <a:rPr lang="ru-RU" sz="6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611_01_01 ПУР КС. Ввод документов приемочной комиссией</a:t>
                      </a:r>
                    </a:p>
                    <a:p>
                      <a:pPr algn="l" fontAlgn="ctr"/>
                      <a:r>
                        <a:rPr lang="ru-RU" sz="6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611_04_01 ПУР КС. Просмотр своих документов приемочной комиссией</a:t>
                      </a:r>
                      <a:endParaRPr lang="ru-RU" sz="60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6390433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2120900" y="-47556"/>
            <a:ext cx="364490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1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Полномочия, необходимые </a:t>
            </a:r>
            <a:r>
              <a:rPr lang="ru-RU" sz="11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участникам казначейского сопровождения для реализации отдельных </a:t>
            </a:r>
            <a:r>
              <a:rPr lang="ru-RU" sz="11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функций</a:t>
            </a:r>
            <a:endParaRPr lang="ru-RU" sz="1100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 bwMode="auto">
          <a:xfrm>
            <a:off x="318473" y="27941"/>
            <a:ext cx="1983431" cy="330321"/>
          </a:xfrm>
          <a:prstGeom prst="rect">
            <a:avLst/>
          </a:prstGeom>
          <a:noFill/>
        </p:spPr>
        <p:txBody>
          <a:bodyPr wrap="square" lIns="144987" tIns="72494" rIns="144987" bIns="72494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500" dirty="0">
                <a:solidFill>
                  <a:srgbClr val="11437F"/>
                </a:solidFill>
              </a:rPr>
              <a:t>УПРАВЛЕНИЕ ФЕДЕРАЛЬНОГО КАЗНАЧЕЙСТВА</a:t>
            </a:r>
            <a:br>
              <a:rPr lang="ru-RU" sz="500" dirty="0">
                <a:solidFill>
                  <a:srgbClr val="11437F"/>
                </a:solidFill>
              </a:rPr>
            </a:br>
            <a:r>
              <a:rPr lang="ru-RU" sz="500" dirty="0">
                <a:solidFill>
                  <a:srgbClr val="11437F"/>
                </a:solidFill>
              </a:rPr>
              <a:t>ПО САРАТОВСКОЙ ОБЛАСТИ</a:t>
            </a:r>
            <a:endParaRPr lang="id-ID" sz="500" dirty="0">
              <a:solidFill>
                <a:srgbClr val="1143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8957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728648" y="-47022"/>
            <a:ext cx="203715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5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Способы выдачи доверенности в электронной форме (МЧД</a:t>
            </a:r>
            <a:r>
              <a:rPr lang="ru-RU" sz="105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050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5435" y="938841"/>
            <a:ext cx="41910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+mj-lt"/>
              <a:buAutoNum type="romanUcPeriod"/>
            </a:pPr>
            <a:r>
              <a:rPr lang="ru-RU" sz="105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5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Выдача</a:t>
            </a:r>
            <a:r>
              <a:rPr lang="ru-RU" sz="105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сотруднику доверенности </a:t>
            </a:r>
            <a:r>
              <a:rPr lang="ru-RU" sz="105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руководителем</a:t>
            </a:r>
          </a:p>
          <a:p>
            <a:pPr marL="285750" indent="-285750">
              <a:buFont typeface="+mj-lt"/>
              <a:buAutoNum type="romanUcPeriod"/>
            </a:pPr>
            <a:r>
              <a:rPr lang="ru-RU" sz="105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5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Запрос</a:t>
            </a:r>
            <a:r>
              <a:rPr lang="ru-RU" sz="105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сотрудником доверенности </a:t>
            </a:r>
            <a:r>
              <a:rPr lang="ru-RU" sz="105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руководителя</a:t>
            </a:r>
            <a:endParaRPr lang="ru-RU" sz="1050" b="1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 descr="https://ucarecdn.com/125d65a9-9f80-4619-83be-0b8a29c39f04/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18" t="1910" r="41800" b="69878"/>
          <a:stretch/>
        </p:blipFill>
        <p:spPr bwMode="auto">
          <a:xfrm>
            <a:off x="282651" y="1468056"/>
            <a:ext cx="832918" cy="1102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object 2"/>
          <p:cNvSpPr/>
          <p:nvPr/>
        </p:nvSpPr>
        <p:spPr>
          <a:xfrm flipV="1">
            <a:off x="0" y="1746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561"/>
          <a:stretch/>
        </p:blipFill>
        <p:spPr>
          <a:xfrm>
            <a:off x="139701" y="43319"/>
            <a:ext cx="300334" cy="283706"/>
          </a:xfrm>
          <a:prstGeom prst="rect">
            <a:avLst/>
          </a:prstGeom>
        </p:spPr>
      </p:pic>
      <p:cxnSp>
        <p:nvCxnSpPr>
          <p:cNvPr id="3" name="Прямая со стрелкой 2"/>
          <p:cNvCxnSpPr/>
          <p:nvPr/>
        </p:nvCxnSpPr>
        <p:spPr>
          <a:xfrm>
            <a:off x="1119854" y="2070907"/>
            <a:ext cx="470633" cy="324991"/>
          </a:xfrm>
          <a:prstGeom prst="straightConnector1">
            <a:avLst/>
          </a:prstGeom>
          <a:ln w="28575">
            <a:solidFill>
              <a:srgbClr val="11437F"/>
            </a:solidFill>
            <a:tailEnd type="triangle"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 flipV="1">
            <a:off x="3781874" y="2061157"/>
            <a:ext cx="702913" cy="302779"/>
          </a:xfrm>
          <a:prstGeom prst="straightConnector1">
            <a:avLst/>
          </a:prstGeom>
          <a:ln w="19050">
            <a:solidFill>
              <a:srgbClr val="11437F"/>
            </a:solidFill>
            <a:prstDash val="sysDash"/>
            <a:tailEnd type="triangle"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/>
          <p:nvPr/>
        </p:nvCxnSpPr>
        <p:spPr>
          <a:xfrm flipH="1">
            <a:off x="3809333" y="2223733"/>
            <a:ext cx="669300" cy="280405"/>
          </a:xfrm>
          <a:prstGeom prst="straightConnector1">
            <a:avLst/>
          </a:prstGeom>
          <a:ln w="28575">
            <a:solidFill>
              <a:srgbClr val="11437F"/>
            </a:solidFill>
            <a:tailEnd type="triangle"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 rot="2079670">
            <a:off x="1158540" y="1997783"/>
            <a:ext cx="5706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МЧД</a:t>
            </a:r>
            <a:endParaRPr lang="ru-RU" sz="1000" dirty="0">
              <a:solidFill>
                <a:schemeClr val="tx2">
                  <a:lumMod val="75000"/>
                </a:scheme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 rot="20186024">
            <a:off x="3854122" y="2367724"/>
            <a:ext cx="7308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2. МЧД</a:t>
            </a:r>
            <a:endParaRPr lang="ru-RU" sz="1000" dirty="0">
              <a:solidFill>
                <a:schemeClr val="tx2">
                  <a:lumMod val="75000"/>
                </a:scheme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 rot="20138938">
            <a:off x="3600134" y="1950693"/>
            <a:ext cx="87236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1. Запрос</a:t>
            </a:r>
            <a:endParaRPr lang="ru-RU" sz="1000" dirty="0">
              <a:solidFill>
                <a:schemeClr val="tx2">
                  <a:lumMod val="75000"/>
                </a:schemeClr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16" name="Picture 2" descr="https://ucarecdn.com/125d65a9-9f80-4619-83be-0b8a29c39f04/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2" t="4030" r="84577" b="70781"/>
          <a:stretch/>
        </p:blipFill>
        <p:spPr bwMode="auto">
          <a:xfrm>
            <a:off x="1623512" y="1992318"/>
            <a:ext cx="756463" cy="995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https://ucarecdn.com/125d65a9-9f80-4619-83be-0b8a29c39f04/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2" t="4030" r="84577" b="70781"/>
          <a:stretch/>
        </p:blipFill>
        <p:spPr bwMode="auto">
          <a:xfrm>
            <a:off x="2928562" y="2003424"/>
            <a:ext cx="756463" cy="995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https://ucarecdn.com/125d65a9-9f80-4619-83be-0b8a29c39f04/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18" t="1910" r="41800" b="69878"/>
          <a:stretch/>
        </p:blipFill>
        <p:spPr bwMode="auto">
          <a:xfrm>
            <a:off x="4525563" y="1440966"/>
            <a:ext cx="832918" cy="1102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/>
          <p:cNvSpPr txBox="1"/>
          <p:nvPr/>
        </p:nvSpPr>
        <p:spPr bwMode="auto">
          <a:xfrm>
            <a:off x="318473" y="27941"/>
            <a:ext cx="1983431" cy="330321"/>
          </a:xfrm>
          <a:prstGeom prst="rect">
            <a:avLst/>
          </a:prstGeom>
          <a:noFill/>
        </p:spPr>
        <p:txBody>
          <a:bodyPr wrap="square" lIns="144987" tIns="72494" rIns="144987" bIns="72494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500" dirty="0">
                <a:solidFill>
                  <a:srgbClr val="11437F"/>
                </a:solidFill>
              </a:rPr>
              <a:t>УПРАВЛЕНИЕ ФЕДЕРАЛЬНОГО КАЗНАЧЕЙСТВА</a:t>
            </a:r>
            <a:br>
              <a:rPr lang="ru-RU" sz="500" dirty="0">
                <a:solidFill>
                  <a:srgbClr val="11437F"/>
                </a:solidFill>
              </a:rPr>
            </a:br>
            <a:r>
              <a:rPr lang="ru-RU" sz="500" dirty="0">
                <a:solidFill>
                  <a:srgbClr val="11437F"/>
                </a:solidFill>
              </a:rPr>
              <a:t>ПО САРАТОВСКОЙ ОБЛАСТИ</a:t>
            </a:r>
            <a:endParaRPr lang="id-ID" sz="500" dirty="0">
              <a:solidFill>
                <a:srgbClr val="1143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5240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9701" y="427993"/>
            <a:ext cx="533400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Шаг 1. </a:t>
            </a:r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Авторизоваться в личном кабинете руководителя в ПОИБ СОБИ</a:t>
            </a:r>
            <a:endParaRPr lang="ru-RU" sz="900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39701" y="651328"/>
            <a:ext cx="533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Шаг 2. </a:t>
            </a:r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разделе «Администрирование» – «Профили пользователей» выбрать сотрудника, которому планируется передача доверенности</a:t>
            </a:r>
            <a:endParaRPr lang="ru-RU" sz="900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39" t="21806" r="15639" b="61747"/>
          <a:stretch/>
        </p:blipFill>
        <p:spPr>
          <a:xfrm>
            <a:off x="253189" y="1012825"/>
            <a:ext cx="5259421" cy="70799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02" t="32493" r="19444" b="42494"/>
          <a:stretch/>
        </p:blipFill>
        <p:spPr>
          <a:xfrm>
            <a:off x="215899" y="1851025"/>
            <a:ext cx="5334001" cy="12192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3" name="object 2"/>
          <p:cNvSpPr/>
          <p:nvPr/>
        </p:nvSpPr>
        <p:spPr>
          <a:xfrm flipV="1">
            <a:off x="0" y="1746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561"/>
          <a:stretch/>
        </p:blipFill>
        <p:spPr>
          <a:xfrm>
            <a:off x="139701" y="43319"/>
            <a:ext cx="300334" cy="283706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2465818" y="36182"/>
            <a:ext cx="32766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I. </a:t>
            </a:r>
            <a:r>
              <a:rPr lang="ru-RU" sz="11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Выдача </a:t>
            </a:r>
            <a:r>
              <a:rPr lang="ru-RU" sz="11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сотруднику доверенности руководителем</a:t>
            </a:r>
          </a:p>
        </p:txBody>
      </p:sp>
      <p:sp>
        <p:nvSpPr>
          <p:cNvPr id="10" name="TextBox 9"/>
          <p:cNvSpPr txBox="1"/>
          <p:nvPr/>
        </p:nvSpPr>
        <p:spPr bwMode="auto">
          <a:xfrm>
            <a:off x="318473" y="27941"/>
            <a:ext cx="1983431" cy="330321"/>
          </a:xfrm>
          <a:prstGeom prst="rect">
            <a:avLst/>
          </a:prstGeom>
          <a:noFill/>
        </p:spPr>
        <p:txBody>
          <a:bodyPr wrap="square" lIns="144987" tIns="72494" rIns="144987" bIns="72494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500" dirty="0">
                <a:solidFill>
                  <a:srgbClr val="11437F"/>
                </a:solidFill>
              </a:rPr>
              <a:t>УПРАВЛЕНИЕ ФЕДЕРАЛЬНОГО КАЗНАЧЕЙСТВА</a:t>
            </a:r>
            <a:br>
              <a:rPr lang="ru-RU" sz="500" dirty="0">
                <a:solidFill>
                  <a:srgbClr val="11437F"/>
                </a:solidFill>
              </a:rPr>
            </a:br>
            <a:r>
              <a:rPr lang="ru-RU" sz="500" dirty="0">
                <a:solidFill>
                  <a:srgbClr val="11437F"/>
                </a:solidFill>
              </a:rPr>
              <a:t>ПО САРАТОВСКОЙ ОБЛАСТИ</a:t>
            </a:r>
            <a:endParaRPr lang="id-ID" sz="500" dirty="0">
              <a:solidFill>
                <a:srgbClr val="1143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1521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6229" y="444955"/>
            <a:ext cx="533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профиле пользователя в разделе «Доверенности в электронной форме» отображаются все выданные доверенности</a:t>
            </a:r>
            <a:endParaRPr lang="ru-RU" sz="900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31845" y="2613025"/>
            <a:ext cx="533400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b="1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Шаг 3. </a:t>
            </a:r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выдачи новой доверенности нажать на кнопку «Выдать»</a:t>
            </a:r>
            <a:endParaRPr lang="ru-RU" sz="900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object 2"/>
          <p:cNvSpPr/>
          <p:nvPr/>
        </p:nvSpPr>
        <p:spPr>
          <a:xfrm flipV="1">
            <a:off x="0" y="1746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561"/>
          <a:stretch/>
        </p:blipFill>
        <p:spPr>
          <a:xfrm>
            <a:off x="139701" y="43319"/>
            <a:ext cx="300334" cy="28370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78" t="23611" r="16942" b="44345"/>
          <a:stretch/>
        </p:blipFill>
        <p:spPr>
          <a:xfrm>
            <a:off x="131762" y="936625"/>
            <a:ext cx="5307615" cy="14478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4" name="Скругленный прямоугольник 13"/>
          <p:cNvSpPr/>
          <p:nvPr/>
        </p:nvSpPr>
        <p:spPr>
          <a:xfrm flipH="1" flipV="1">
            <a:off x="120651" y="1944903"/>
            <a:ext cx="761999" cy="4572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2465818" y="36182"/>
            <a:ext cx="32766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I. </a:t>
            </a:r>
            <a:r>
              <a:rPr lang="ru-RU" sz="11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Выдача </a:t>
            </a:r>
            <a:r>
              <a:rPr lang="ru-RU" sz="11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сотруднику доверенности руководителем</a:t>
            </a:r>
          </a:p>
        </p:txBody>
      </p:sp>
      <p:sp>
        <p:nvSpPr>
          <p:cNvPr id="10" name="TextBox 9"/>
          <p:cNvSpPr txBox="1"/>
          <p:nvPr/>
        </p:nvSpPr>
        <p:spPr bwMode="auto">
          <a:xfrm>
            <a:off x="318473" y="27941"/>
            <a:ext cx="1983431" cy="330321"/>
          </a:xfrm>
          <a:prstGeom prst="rect">
            <a:avLst/>
          </a:prstGeom>
          <a:noFill/>
        </p:spPr>
        <p:txBody>
          <a:bodyPr wrap="square" lIns="144987" tIns="72494" rIns="144987" bIns="72494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500" dirty="0">
                <a:solidFill>
                  <a:srgbClr val="11437F"/>
                </a:solidFill>
              </a:rPr>
              <a:t>УПРАВЛЕНИЕ ФЕДЕРАЛЬНОГО КАЗНАЧЕЙСТВА</a:t>
            </a:r>
            <a:br>
              <a:rPr lang="ru-RU" sz="500" dirty="0">
                <a:solidFill>
                  <a:srgbClr val="11437F"/>
                </a:solidFill>
              </a:rPr>
            </a:br>
            <a:r>
              <a:rPr lang="ru-RU" sz="500" dirty="0">
                <a:solidFill>
                  <a:srgbClr val="11437F"/>
                </a:solidFill>
              </a:rPr>
              <a:t>ПО САРАТОВСКОЙ ОБЛАСТИ</a:t>
            </a:r>
            <a:endParaRPr lang="id-ID" sz="500" dirty="0">
              <a:solidFill>
                <a:srgbClr val="1143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2985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73239" y="497643"/>
            <a:ext cx="38122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открывшейся форме автоматически заполнены «Сведения </a:t>
            </a:r>
            <a:r>
              <a:rPr lang="ru-RU" sz="9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доверителе» </a:t>
            </a:r>
            <a:r>
              <a:rPr lang="ru-RU" sz="9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«Сведения </a:t>
            </a:r>
            <a:r>
              <a:rPr lang="ru-RU" sz="9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представителе»</a:t>
            </a:r>
            <a:endParaRPr lang="ru-RU" sz="900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object 2"/>
          <p:cNvSpPr/>
          <p:nvPr/>
        </p:nvSpPr>
        <p:spPr>
          <a:xfrm flipV="1">
            <a:off x="0" y="1746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561"/>
          <a:stretch/>
        </p:blipFill>
        <p:spPr>
          <a:xfrm>
            <a:off x="139701" y="43319"/>
            <a:ext cx="300334" cy="28370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82" t="12408" r="18282" b="43795"/>
          <a:stretch/>
        </p:blipFill>
        <p:spPr>
          <a:xfrm>
            <a:off x="385227" y="1012825"/>
            <a:ext cx="4995345" cy="19812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Прямоугольник 9"/>
          <p:cNvSpPr/>
          <p:nvPr/>
        </p:nvSpPr>
        <p:spPr>
          <a:xfrm>
            <a:off x="2465818" y="36182"/>
            <a:ext cx="32766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I. </a:t>
            </a:r>
            <a:r>
              <a:rPr lang="ru-RU" sz="11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Выдача </a:t>
            </a:r>
            <a:r>
              <a:rPr lang="ru-RU" sz="11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сотруднику доверенности руководителем</a:t>
            </a:r>
          </a:p>
        </p:txBody>
      </p:sp>
      <p:sp>
        <p:nvSpPr>
          <p:cNvPr id="8" name="TextBox 7"/>
          <p:cNvSpPr txBox="1"/>
          <p:nvPr/>
        </p:nvSpPr>
        <p:spPr bwMode="auto">
          <a:xfrm>
            <a:off x="318473" y="27941"/>
            <a:ext cx="1983431" cy="330321"/>
          </a:xfrm>
          <a:prstGeom prst="rect">
            <a:avLst/>
          </a:prstGeom>
          <a:noFill/>
        </p:spPr>
        <p:txBody>
          <a:bodyPr wrap="square" lIns="144987" tIns="72494" rIns="144987" bIns="72494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500" dirty="0">
                <a:solidFill>
                  <a:srgbClr val="11437F"/>
                </a:solidFill>
              </a:rPr>
              <a:t>УПРАВЛЕНИЕ ФЕДЕРАЛЬНОГО КАЗНАЧЕЙСТВА</a:t>
            </a:r>
            <a:br>
              <a:rPr lang="ru-RU" sz="500" dirty="0">
                <a:solidFill>
                  <a:srgbClr val="11437F"/>
                </a:solidFill>
              </a:rPr>
            </a:br>
            <a:r>
              <a:rPr lang="ru-RU" sz="500" dirty="0">
                <a:solidFill>
                  <a:srgbClr val="11437F"/>
                </a:solidFill>
              </a:rPr>
              <a:t>ПО САРАТОВСКОЙ ОБЛАСТИ</a:t>
            </a:r>
            <a:endParaRPr lang="id-ID" sz="500" dirty="0">
              <a:solidFill>
                <a:srgbClr val="1143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0025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7338" y="330228"/>
            <a:ext cx="49552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Шаг 4. </a:t>
            </a:r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разделе </a:t>
            </a:r>
            <a:r>
              <a:rPr lang="ru-RU" sz="9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«Сведения о </a:t>
            </a:r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полномочиях» найти полномочие, которое требуется передать сотруднику </a:t>
            </a:r>
            <a:endParaRPr lang="ru-RU" sz="900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object 2"/>
          <p:cNvSpPr/>
          <p:nvPr/>
        </p:nvSpPr>
        <p:spPr>
          <a:xfrm flipV="1">
            <a:off x="0" y="1746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561"/>
          <a:stretch/>
        </p:blipFill>
        <p:spPr>
          <a:xfrm>
            <a:off x="139701" y="43319"/>
            <a:ext cx="300334" cy="283706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289593" y="608617"/>
            <a:ext cx="533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Шаг 5. </a:t>
            </a:r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9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разделе «Сведения о доверенности в электронной форме» </a:t>
            </a:r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указать дату окончания действия доверенности </a:t>
            </a:r>
            <a:endParaRPr lang="ru-RU" sz="900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01818" y="2987044"/>
            <a:ext cx="533400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Шаг 6. </a:t>
            </a:r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Нажать кнопку «Сохранить» </a:t>
            </a:r>
            <a:endParaRPr lang="ru-RU" sz="900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01" t="35012" r="18063" b="8188"/>
          <a:stretch/>
        </p:blipFill>
        <p:spPr>
          <a:xfrm>
            <a:off x="801144" y="935764"/>
            <a:ext cx="4055653" cy="204259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3" name="Скругленный прямоугольник 12"/>
          <p:cNvSpPr/>
          <p:nvPr/>
        </p:nvSpPr>
        <p:spPr>
          <a:xfrm flipH="1" flipV="1">
            <a:off x="1968499" y="2325691"/>
            <a:ext cx="661444" cy="22481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2579108" y="2187191"/>
            <a:ext cx="24632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ru-RU" sz="1200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3939478" y="2610689"/>
            <a:ext cx="24632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ru-RU" sz="1200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 flipH="1" flipV="1">
            <a:off x="4202408" y="2749188"/>
            <a:ext cx="545821" cy="26849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468026" y="1272289"/>
            <a:ext cx="24632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ru-RU" sz="1200" dirty="0"/>
          </a:p>
        </p:txBody>
      </p:sp>
      <p:sp>
        <p:nvSpPr>
          <p:cNvPr id="14" name="Скругленный прямоугольник 13"/>
          <p:cNvSpPr/>
          <p:nvPr/>
        </p:nvSpPr>
        <p:spPr>
          <a:xfrm flipH="1" flipV="1">
            <a:off x="958532" y="1572566"/>
            <a:ext cx="3733800" cy="48619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2465818" y="36182"/>
            <a:ext cx="32766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I. </a:t>
            </a:r>
            <a:r>
              <a:rPr lang="ru-RU" sz="11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Выдача </a:t>
            </a:r>
            <a:r>
              <a:rPr lang="ru-RU" sz="11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сотруднику доверенности руководителем</a:t>
            </a:r>
          </a:p>
        </p:txBody>
      </p:sp>
      <p:sp>
        <p:nvSpPr>
          <p:cNvPr id="17" name="TextBox 16"/>
          <p:cNvSpPr txBox="1"/>
          <p:nvPr/>
        </p:nvSpPr>
        <p:spPr bwMode="auto">
          <a:xfrm>
            <a:off x="318473" y="27941"/>
            <a:ext cx="1983431" cy="330321"/>
          </a:xfrm>
          <a:prstGeom prst="rect">
            <a:avLst/>
          </a:prstGeom>
          <a:noFill/>
        </p:spPr>
        <p:txBody>
          <a:bodyPr wrap="square" lIns="144987" tIns="72494" rIns="144987" bIns="72494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500" dirty="0">
                <a:solidFill>
                  <a:srgbClr val="11437F"/>
                </a:solidFill>
              </a:rPr>
              <a:t>УПРАВЛЕНИЕ ФЕДЕРАЛЬНОГО КАЗНАЧЕЙСТВА</a:t>
            </a:r>
            <a:br>
              <a:rPr lang="ru-RU" sz="500" dirty="0">
                <a:solidFill>
                  <a:srgbClr val="11437F"/>
                </a:solidFill>
              </a:rPr>
            </a:br>
            <a:r>
              <a:rPr lang="ru-RU" sz="500" dirty="0">
                <a:solidFill>
                  <a:srgbClr val="11437F"/>
                </a:solidFill>
              </a:rPr>
              <a:t>ПО САРАТОВСКОЙ ОБЛАСТИ</a:t>
            </a:r>
            <a:endParaRPr lang="id-ID" sz="500" dirty="0">
              <a:solidFill>
                <a:srgbClr val="1143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3306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3938" y="343902"/>
            <a:ext cx="533400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Шаг 7. </a:t>
            </a:r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Подписать выдаваемую доверенность ключом электронной подписи </a:t>
            </a:r>
            <a:endParaRPr lang="ru-RU" sz="900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object 2"/>
          <p:cNvSpPr/>
          <p:nvPr/>
        </p:nvSpPr>
        <p:spPr>
          <a:xfrm flipV="1">
            <a:off x="0" y="1746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561"/>
          <a:stretch/>
        </p:blipFill>
        <p:spPr>
          <a:xfrm>
            <a:off x="139701" y="43319"/>
            <a:ext cx="300334" cy="283706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4360" y="2615774"/>
            <a:ext cx="533400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 процедуры подписания отобразится номер созданной заявки на выдачу доверенности</a:t>
            </a:r>
            <a:endParaRPr lang="ru-RU" sz="900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58" t="19456" r="28855" b="14758"/>
          <a:stretch/>
        </p:blipFill>
        <p:spPr>
          <a:xfrm>
            <a:off x="102549" y="687838"/>
            <a:ext cx="2187879" cy="189661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03" t="19455" r="38194" b="29568"/>
          <a:stretch/>
        </p:blipFill>
        <p:spPr>
          <a:xfrm>
            <a:off x="2379924" y="684947"/>
            <a:ext cx="1511300" cy="184382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59" t="18796" r="35746" b="25293"/>
          <a:stretch/>
        </p:blipFill>
        <p:spPr>
          <a:xfrm>
            <a:off x="3981448" y="687838"/>
            <a:ext cx="1689100" cy="18133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Прямоугольник 10"/>
          <p:cNvSpPr/>
          <p:nvPr/>
        </p:nvSpPr>
        <p:spPr>
          <a:xfrm>
            <a:off x="2043376" y="631631"/>
            <a:ext cx="24632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ru-RU" sz="12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3696410" y="637487"/>
            <a:ext cx="17012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ru-RU" sz="1200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5475904" y="631630"/>
            <a:ext cx="24632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ru-RU" sz="12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26" t="52756" r="36563" b="41263"/>
          <a:stretch/>
        </p:blipFill>
        <p:spPr>
          <a:xfrm>
            <a:off x="1892300" y="2831218"/>
            <a:ext cx="2377580" cy="31855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5" name="Прямоугольник 14"/>
          <p:cNvSpPr/>
          <p:nvPr/>
        </p:nvSpPr>
        <p:spPr>
          <a:xfrm>
            <a:off x="2465818" y="36182"/>
            <a:ext cx="32766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I. </a:t>
            </a:r>
            <a:r>
              <a:rPr lang="ru-RU" sz="11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Выдача </a:t>
            </a:r>
            <a:r>
              <a:rPr lang="ru-RU" sz="11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сотруднику доверенности руководителем</a:t>
            </a:r>
          </a:p>
        </p:txBody>
      </p:sp>
      <p:sp>
        <p:nvSpPr>
          <p:cNvPr id="16" name="TextBox 15"/>
          <p:cNvSpPr txBox="1"/>
          <p:nvPr/>
        </p:nvSpPr>
        <p:spPr bwMode="auto">
          <a:xfrm>
            <a:off x="318473" y="27941"/>
            <a:ext cx="1983431" cy="330321"/>
          </a:xfrm>
          <a:prstGeom prst="rect">
            <a:avLst/>
          </a:prstGeom>
          <a:noFill/>
        </p:spPr>
        <p:txBody>
          <a:bodyPr wrap="square" lIns="144987" tIns="72494" rIns="144987" bIns="72494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500" dirty="0">
                <a:solidFill>
                  <a:srgbClr val="11437F"/>
                </a:solidFill>
              </a:rPr>
              <a:t>УПРАВЛЕНИЕ ФЕДЕРАЛЬНОГО КАЗНАЧЕЙСТВА</a:t>
            </a:r>
            <a:br>
              <a:rPr lang="ru-RU" sz="500" dirty="0">
                <a:solidFill>
                  <a:srgbClr val="11437F"/>
                </a:solidFill>
              </a:rPr>
            </a:br>
            <a:r>
              <a:rPr lang="ru-RU" sz="500" dirty="0">
                <a:solidFill>
                  <a:srgbClr val="11437F"/>
                </a:solidFill>
              </a:rPr>
              <a:t>ПО САРАТОВСКОЙ ОБЛАСТИ</a:t>
            </a:r>
            <a:endParaRPr lang="id-ID" sz="500" dirty="0">
              <a:solidFill>
                <a:srgbClr val="1143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1062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0813" y="403225"/>
            <a:ext cx="533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разделе «Заявки» отображается созданная заявка </a:t>
            </a:r>
            <a:r>
              <a:rPr lang="ru-RU" sz="9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типом «Выдача доверенности в электронной форме</a:t>
            </a:r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в статусе «Ожидает исполнения»</a:t>
            </a:r>
          </a:p>
          <a:p>
            <a:endParaRPr lang="ru-RU" sz="900" dirty="0" smtClean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Заявка исполняется автоматически</a:t>
            </a:r>
            <a:endParaRPr lang="ru-RU" sz="900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object 2"/>
          <p:cNvSpPr/>
          <p:nvPr/>
        </p:nvSpPr>
        <p:spPr>
          <a:xfrm flipV="1">
            <a:off x="0" y="1746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561"/>
          <a:stretch/>
        </p:blipFill>
        <p:spPr>
          <a:xfrm>
            <a:off x="139701" y="43319"/>
            <a:ext cx="300334" cy="28370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82" t="35903" r="19604" b="47650"/>
          <a:stretch/>
        </p:blipFill>
        <p:spPr>
          <a:xfrm>
            <a:off x="368300" y="2079625"/>
            <a:ext cx="5116286" cy="762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5" name="Группа 4"/>
          <p:cNvGrpSpPr/>
          <p:nvPr/>
        </p:nvGrpSpPr>
        <p:grpSpPr>
          <a:xfrm>
            <a:off x="368300" y="1188458"/>
            <a:ext cx="5116286" cy="762000"/>
            <a:chOff x="368300" y="1188458"/>
            <a:chExt cx="5116286" cy="762000"/>
          </a:xfrm>
        </p:grpSpPr>
        <p:pic>
          <p:nvPicPr>
            <p:cNvPr id="13" name="Рисунок 12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282" t="35903" r="19604" b="47650"/>
            <a:stretch/>
          </p:blipFill>
          <p:spPr>
            <a:xfrm>
              <a:off x="368300" y="1188458"/>
              <a:ext cx="5116286" cy="7620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1" name="Рисунок 10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327" t="51099" r="56702" b="45371"/>
            <a:stretch/>
          </p:blipFill>
          <p:spPr>
            <a:xfrm>
              <a:off x="2105025" y="1698625"/>
              <a:ext cx="304800" cy="152400"/>
            </a:xfrm>
            <a:prstGeom prst="rect">
              <a:avLst/>
            </a:prstGeom>
            <a:effectLst/>
          </p:spPr>
        </p:pic>
      </p:grpSp>
      <p:sp>
        <p:nvSpPr>
          <p:cNvPr id="12" name="Прямоугольник 11"/>
          <p:cNvSpPr/>
          <p:nvPr/>
        </p:nvSpPr>
        <p:spPr>
          <a:xfrm>
            <a:off x="2465818" y="36182"/>
            <a:ext cx="32766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I. </a:t>
            </a:r>
            <a:r>
              <a:rPr lang="ru-RU" sz="11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Выдача </a:t>
            </a:r>
            <a:r>
              <a:rPr lang="ru-RU" sz="11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сотруднику доверенности руководителем</a:t>
            </a:r>
          </a:p>
        </p:txBody>
      </p:sp>
      <p:sp>
        <p:nvSpPr>
          <p:cNvPr id="14" name="TextBox 13"/>
          <p:cNvSpPr txBox="1"/>
          <p:nvPr/>
        </p:nvSpPr>
        <p:spPr bwMode="auto">
          <a:xfrm>
            <a:off x="318473" y="27941"/>
            <a:ext cx="1983431" cy="330321"/>
          </a:xfrm>
          <a:prstGeom prst="rect">
            <a:avLst/>
          </a:prstGeom>
          <a:noFill/>
        </p:spPr>
        <p:txBody>
          <a:bodyPr wrap="square" lIns="144987" tIns="72494" rIns="144987" bIns="72494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500" dirty="0">
                <a:solidFill>
                  <a:srgbClr val="11437F"/>
                </a:solidFill>
              </a:rPr>
              <a:t>УПРАВЛЕНИЕ ФЕДЕРАЛЬНОГО КАЗНАЧЕЙСТВА</a:t>
            </a:r>
            <a:br>
              <a:rPr lang="ru-RU" sz="500" dirty="0">
                <a:solidFill>
                  <a:srgbClr val="11437F"/>
                </a:solidFill>
              </a:rPr>
            </a:br>
            <a:r>
              <a:rPr lang="ru-RU" sz="500" dirty="0">
                <a:solidFill>
                  <a:srgbClr val="11437F"/>
                </a:solidFill>
              </a:rPr>
              <a:t>ПО САРАТОВСКОЙ ОБЛАСТИ</a:t>
            </a:r>
            <a:endParaRPr lang="id-ID" sz="500" dirty="0">
              <a:solidFill>
                <a:srgbClr val="1143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6828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9868" y="455874"/>
            <a:ext cx="56092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результате исполнения</a:t>
            </a:r>
            <a:r>
              <a:rPr lang="en-US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заявки создается доверенность, на основании которой сотруднику передаются полномочие и соответствующие роли</a:t>
            </a:r>
          </a:p>
        </p:txBody>
      </p:sp>
      <p:sp>
        <p:nvSpPr>
          <p:cNvPr id="5" name="object 2"/>
          <p:cNvSpPr/>
          <p:nvPr/>
        </p:nvSpPr>
        <p:spPr>
          <a:xfrm flipV="1">
            <a:off x="0" y="1746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561"/>
          <a:stretch/>
        </p:blipFill>
        <p:spPr>
          <a:xfrm>
            <a:off x="139701" y="43319"/>
            <a:ext cx="300334" cy="28370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82" t="38253" r="18282" b="31203"/>
          <a:stretch/>
        </p:blipFill>
        <p:spPr>
          <a:xfrm>
            <a:off x="423774" y="933553"/>
            <a:ext cx="5064368" cy="13716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Скругленный прямоугольник 10"/>
          <p:cNvSpPr/>
          <p:nvPr/>
        </p:nvSpPr>
        <p:spPr>
          <a:xfrm flipH="1" flipV="1">
            <a:off x="473456" y="1546223"/>
            <a:ext cx="5000244" cy="762001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2465818" y="36182"/>
            <a:ext cx="32766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I. </a:t>
            </a:r>
            <a:r>
              <a:rPr lang="ru-RU" sz="11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Выдача </a:t>
            </a:r>
            <a:r>
              <a:rPr lang="ru-RU" sz="11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сотруднику доверенности руководителем</a:t>
            </a:r>
          </a:p>
        </p:txBody>
      </p:sp>
      <p:sp>
        <p:nvSpPr>
          <p:cNvPr id="9" name="TextBox 8"/>
          <p:cNvSpPr txBox="1"/>
          <p:nvPr/>
        </p:nvSpPr>
        <p:spPr bwMode="auto">
          <a:xfrm>
            <a:off x="318473" y="27941"/>
            <a:ext cx="1983431" cy="330321"/>
          </a:xfrm>
          <a:prstGeom prst="rect">
            <a:avLst/>
          </a:prstGeom>
          <a:noFill/>
        </p:spPr>
        <p:txBody>
          <a:bodyPr wrap="square" lIns="144987" tIns="72494" rIns="144987" bIns="72494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500" dirty="0">
                <a:solidFill>
                  <a:srgbClr val="11437F"/>
                </a:solidFill>
              </a:rPr>
              <a:t>УПРАВЛЕНИЕ ФЕДЕРАЛЬНОГО КАЗНАЧЕЙСТВА</a:t>
            </a:r>
            <a:br>
              <a:rPr lang="ru-RU" sz="500" dirty="0">
                <a:solidFill>
                  <a:srgbClr val="11437F"/>
                </a:solidFill>
              </a:rPr>
            </a:br>
            <a:r>
              <a:rPr lang="ru-RU" sz="500" dirty="0">
                <a:solidFill>
                  <a:srgbClr val="11437F"/>
                </a:solidFill>
              </a:rPr>
              <a:t>ПО САРАТОВСКОЙ ОБЛАСТИ</a:t>
            </a:r>
            <a:endParaRPr lang="id-ID" sz="500" dirty="0">
              <a:solidFill>
                <a:srgbClr val="1143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5996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9701" y="427993"/>
            <a:ext cx="533400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Шаг 1. </a:t>
            </a:r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Авторизоваться в личном кабинете сотрудника, которому необходимо получить доверенность</a:t>
            </a:r>
            <a:endParaRPr lang="ru-RU" sz="900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39701" y="742524"/>
            <a:ext cx="533400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Шаг 2. </a:t>
            </a:r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разделе «Доверенности в электронной форме» отображаются все выданные доверенности</a:t>
            </a:r>
            <a:endParaRPr lang="ru-RU" sz="900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15900" y="2765425"/>
            <a:ext cx="533400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получения новой доверенности нажать на кнопку «Запросить»</a:t>
            </a:r>
            <a:endParaRPr lang="ru-RU" sz="900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object 2"/>
          <p:cNvSpPr/>
          <p:nvPr/>
        </p:nvSpPr>
        <p:spPr>
          <a:xfrm flipV="1">
            <a:off x="0" y="1746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561"/>
          <a:stretch/>
        </p:blipFill>
        <p:spPr>
          <a:xfrm>
            <a:off x="139701" y="43319"/>
            <a:ext cx="300334" cy="28370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18" t="24156" r="15639" b="35903"/>
          <a:stretch/>
        </p:blipFill>
        <p:spPr>
          <a:xfrm>
            <a:off x="596900" y="1165225"/>
            <a:ext cx="4276165" cy="153120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Скругленный прямоугольник 10"/>
          <p:cNvSpPr/>
          <p:nvPr/>
        </p:nvSpPr>
        <p:spPr>
          <a:xfrm flipH="1">
            <a:off x="520700" y="2203480"/>
            <a:ext cx="609600" cy="270301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2382707" y="43319"/>
            <a:ext cx="338309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II. </a:t>
            </a:r>
            <a:r>
              <a:rPr lang="ru-RU" sz="11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Запрос сотрудником доверенности у руководителя</a:t>
            </a:r>
          </a:p>
        </p:txBody>
      </p:sp>
      <p:sp>
        <p:nvSpPr>
          <p:cNvPr id="13" name="TextBox 12"/>
          <p:cNvSpPr txBox="1"/>
          <p:nvPr/>
        </p:nvSpPr>
        <p:spPr bwMode="auto">
          <a:xfrm>
            <a:off x="318473" y="27941"/>
            <a:ext cx="1983431" cy="330321"/>
          </a:xfrm>
          <a:prstGeom prst="rect">
            <a:avLst/>
          </a:prstGeom>
          <a:noFill/>
        </p:spPr>
        <p:txBody>
          <a:bodyPr wrap="square" lIns="144987" tIns="72494" rIns="144987" bIns="72494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500" dirty="0">
                <a:solidFill>
                  <a:srgbClr val="11437F"/>
                </a:solidFill>
              </a:rPr>
              <a:t>УПРАВЛЕНИЕ ФЕДЕРАЛЬНОГО КАЗНАЧЕЙСТВА</a:t>
            </a:r>
            <a:br>
              <a:rPr lang="ru-RU" sz="500" dirty="0">
                <a:solidFill>
                  <a:srgbClr val="11437F"/>
                </a:solidFill>
              </a:rPr>
            </a:br>
            <a:r>
              <a:rPr lang="ru-RU" sz="500" dirty="0">
                <a:solidFill>
                  <a:srgbClr val="11437F"/>
                </a:solidFill>
              </a:rPr>
              <a:t>ПО САРАТОВСКОЙ ОБЛАСТИ</a:t>
            </a:r>
            <a:endParaRPr lang="id-ID" sz="500" dirty="0">
              <a:solidFill>
                <a:srgbClr val="1143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1701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26290" y="427993"/>
            <a:ext cx="533400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Шаг 3</a:t>
            </a:r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В открывшейся форме заполнить сведения </a:t>
            </a:r>
            <a:r>
              <a:rPr lang="ru-RU" sz="9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доверителе, указав руководителя организации</a:t>
            </a:r>
            <a:endParaRPr lang="ru-RU" sz="900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39701" y="2536825"/>
            <a:ext cx="533400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«Сведения о представителе</a:t>
            </a:r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заполняются автоматически</a:t>
            </a:r>
            <a:endParaRPr lang="ru-RU" sz="900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object 2"/>
          <p:cNvSpPr/>
          <p:nvPr/>
        </p:nvSpPr>
        <p:spPr>
          <a:xfrm flipV="1">
            <a:off x="0" y="1746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561"/>
          <a:stretch/>
        </p:blipFill>
        <p:spPr>
          <a:xfrm>
            <a:off x="139701" y="43319"/>
            <a:ext cx="300334" cy="283706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60" t="12408" r="16960" b="45301"/>
          <a:stretch/>
        </p:blipFill>
        <p:spPr>
          <a:xfrm>
            <a:off x="673100" y="855447"/>
            <a:ext cx="3810000" cy="13716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3" name="Прямоугольник 12"/>
          <p:cNvSpPr/>
          <p:nvPr/>
        </p:nvSpPr>
        <p:spPr>
          <a:xfrm>
            <a:off x="2382707" y="43319"/>
            <a:ext cx="338309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II. </a:t>
            </a:r>
            <a:r>
              <a:rPr lang="ru-RU" sz="11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Запрос сотрудником доверенности у руководителя</a:t>
            </a:r>
          </a:p>
        </p:txBody>
      </p:sp>
      <p:sp>
        <p:nvSpPr>
          <p:cNvPr id="8" name="TextBox 7"/>
          <p:cNvSpPr txBox="1"/>
          <p:nvPr/>
        </p:nvSpPr>
        <p:spPr bwMode="auto">
          <a:xfrm>
            <a:off x="318473" y="27941"/>
            <a:ext cx="1983431" cy="330321"/>
          </a:xfrm>
          <a:prstGeom prst="rect">
            <a:avLst/>
          </a:prstGeom>
          <a:noFill/>
        </p:spPr>
        <p:txBody>
          <a:bodyPr wrap="square" lIns="144987" tIns="72494" rIns="144987" bIns="72494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500" dirty="0">
                <a:solidFill>
                  <a:srgbClr val="11437F"/>
                </a:solidFill>
              </a:rPr>
              <a:t>УПРАВЛЕНИЕ ФЕДЕРАЛЬНОГО КАЗНАЧЕЙСТВА</a:t>
            </a:r>
            <a:br>
              <a:rPr lang="ru-RU" sz="500" dirty="0">
                <a:solidFill>
                  <a:srgbClr val="11437F"/>
                </a:solidFill>
              </a:rPr>
            </a:br>
            <a:r>
              <a:rPr lang="ru-RU" sz="500" dirty="0">
                <a:solidFill>
                  <a:srgbClr val="11437F"/>
                </a:solidFill>
              </a:rPr>
              <a:t>ПО САРАТОВСКОЙ ОБЛАСТИ</a:t>
            </a:r>
            <a:endParaRPr lang="id-ID" sz="500" dirty="0">
              <a:solidFill>
                <a:srgbClr val="1143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2665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25" t="50000" r="20925" b="7709"/>
          <a:stretch/>
        </p:blipFill>
        <p:spPr>
          <a:xfrm>
            <a:off x="469689" y="1038198"/>
            <a:ext cx="4711486" cy="19274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object 2"/>
          <p:cNvSpPr/>
          <p:nvPr/>
        </p:nvSpPr>
        <p:spPr>
          <a:xfrm flipV="1">
            <a:off x="0" y="1746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561"/>
          <a:stretch/>
        </p:blipFill>
        <p:spPr>
          <a:xfrm>
            <a:off x="139701" y="43319"/>
            <a:ext cx="300334" cy="283706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139701" y="2964814"/>
            <a:ext cx="533400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Шаг 6. </a:t>
            </a:r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Нажать кнопку «Сохранить» </a:t>
            </a:r>
            <a:endParaRPr lang="ru-RU" sz="900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 flipH="1" flipV="1">
            <a:off x="1739900" y="2136368"/>
            <a:ext cx="661444" cy="22481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2349500" y="1958901"/>
            <a:ext cx="24632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ru-RU" sz="1200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5136938" y="2548053"/>
            <a:ext cx="24632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ru-RU" sz="1200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 flipH="1" flipV="1">
            <a:off x="4659371" y="2711799"/>
            <a:ext cx="545821" cy="26849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5013776" y="1042226"/>
            <a:ext cx="24632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ru-RU" sz="1200" dirty="0"/>
          </a:p>
        </p:txBody>
      </p:sp>
      <p:sp>
        <p:nvSpPr>
          <p:cNvPr id="14" name="Скругленный прямоугольник 13"/>
          <p:cNvSpPr/>
          <p:nvPr/>
        </p:nvSpPr>
        <p:spPr>
          <a:xfrm flipH="1" flipV="1">
            <a:off x="445672" y="1220063"/>
            <a:ext cx="4647028" cy="48619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140494" y="339781"/>
            <a:ext cx="54848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Шаг 4. </a:t>
            </a:r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разделе </a:t>
            </a:r>
            <a:r>
              <a:rPr lang="ru-RU" sz="9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«Сведения о </a:t>
            </a:r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полномочиях» найти полномочие, которое требуется запросить сотруднику у руководителя</a:t>
            </a:r>
            <a:endParaRPr lang="ru-RU" sz="900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39701" y="621709"/>
            <a:ext cx="54101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Шаг 5. </a:t>
            </a:r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9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разделе «Сведения о доверенности в электронной форме» </a:t>
            </a:r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указать дату окончания действия доверенности </a:t>
            </a:r>
            <a:endParaRPr lang="ru-RU" sz="900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382707" y="43319"/>
            <a:ext cx="338309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II. </a:t>
            </a:r>
            <a:r>
              <a:rPr lang="ru-RU" sz="11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Запрос сотрудником доверенности у руководителя</a:t>
            </a:r>
          </a:p>
        </p:txBody>
      </p:sp>
      <p:sp>
        <p:nvSpPr>
          <p:cNvPr id="18" name="TextBox 17"/>
          <p:cNvSpPr txBox="1"/>
          <p:nvPr/>
        </p:nvSpPr>
        <p:spPr bwMode="auto">
          <a:xfrm>
            <a:off x="318473" y="27941"/>
            <a:ext cx="1983431" cy="330321"/>
          </a:xfrm>
          <a:prstGeom prst="rect">
            <a:avLst/>
          </a:prstGeom>
          <a:noFill/>
        </p:spPr>
        <p:txBody>
          <a:bodyPr wrap="square" lIns="144987" tIns="72494" rIns="144987" bIns="72494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500" dirty="0">
                <a:solidFill>
                  <a:srgbClr val="11437F"/>
                </a:solidFill>
              </a:rPr>
              <a:t>УПРАВЛЕНИЕ ФЕДЕРАЛЬНОГО КАЗНАЧЕЙСТВА</a:t>
            </a:r>
            <a:br>
              <a:rPr lang="ru-RU" sz="500" dirty="0">
                <a:solidFill>
                  <a:srgbClr val="11437F"/>
                </a:solidFill>
              </a:rPr>
            </a:br>
            <a:r>
              <a:rPr lang="ru-RU" sz="500" dirty="0">
                <a:solidFill>
                  <a:srgbClr val="11437F"/>
                </a:solidFill>
              </a:rPr>
              <a:t>ПО САРАТОВСКОЙ ОБЛАСТИ</a:t>
            </a:r>
            <a:endParaRPr lang="id-ID" sz="500" dirty="0">
              <a:solidFill>
                <a:srgbClr val="1143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239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9790" y="427993"/>
            <a:ext cx="533400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Шаг 7. </a:t>
            </a:r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Подписать запрашиваемую доверенность ключом электронной подписи </a:t>
            </a:r>
            <a:endParaRPr lang="ru-RU" sz="900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25717" y="2200478"/>
            <a:ext cx="533400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 процедуры подписания отобразится номер созданной заявки на выдачу доверенности</a:t>
            </a:r>
          </a:p>
        </p:txBody>
      </p:sp>
      <p:sp>
        <p:nvSpPr>
          <p:cNvPr id="6" name="object 2"/>
          <p:cNvSpPr/>
          <p:nvPr/>
        </p:nvSpPr>
        <p:spPr>
          <a:xfrm flipV="1">
            <a:off x="0" y="1746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561"/>
          <a:stretch/>
        </p:blipFill>
        <p:spPr>
          <a:xfrm>
            <a:off x="139701" y="43319"/>
            <a:ext cx="300334" cy="28370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57" t="33553" r="28854" b="26505"/>
          <a:stretch/>
        </p:blipFill>
        <p:spPr>
          <a:xfrm>
            <a:off x="63500" y="770648"/>
            <a:ext cx="2438400" cy="129540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Прямоугольник 10"/>
          <p:cNvSpPr/>
          <p:nvPr/>
        </p:nvSpPr>
        <p:spPr>
          <a:xfrm>
            <a:off x="2318955" y="691603"/>
            <a:ext cx="24632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ru-RU" sz="1200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36" t="31110" r="38572" b="29515"/>
          <a:stretch/>
        </p:blipFill>
        <p:spPr>
          <a:xfrm>
            <a:off x="2559995" y="743149"/>
            <a:ext cx="1429128" cy="138884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84" t="30543" r="36562" b="27880"/>
          <a:stretch/>
        </p:blipFill>
        <p:spPr>
          <a:xfrm>
            <a:off x="4046749" y="731157"/>
            <a:ext cx="1600200" cy="134846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2" name="Прямоугольник 11"/>
          <p:cNvSpPr/>
          <p:nvPr/>
        </p:nvSpPr>
        <p:spPr>
          <a:xfrm>
            <a:off x="3783221" y="678664"/>
            <a:ext cx="17012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ru-RU" sz="12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5454454" y="677955"/>
            <a:ext cx="24632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ru-RU" sz="1200" dirty="0"/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06" t="52350" r="36784" b="40601"/>
          <a:stretch/>
        </p:blipFill>
        <p:spPr>
          <a:xfrm>
            <a:off x="1642033" y="2590774"/>
            <a:ext cx="2553940" cy="40325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4" name="Прямоугольник 13"/>
          <p:cNvSpPr/>
          <p:nvPr/>
        </p:nvSpPr>
        <p:spPr>
          <a:xfrm>
            <a:off x="2382707" y="43319"/>
            <a:ext cx="338309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II. </a:t>
            </a:r>
            <a:r>
              <a:rPr lang="ru-RU" sz="11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Запрос сотрудником доверенности у руководителя</a:t>
            </a:r>
          </a:p>
        </p:txBody>
      </p:sp>
      <p:sp>
        <p:nvSpPr>
          <p:cNvPr id="15" name="TextBox 14"/>
          <p:cNvSpPr txBox="1"/>
          <p:nvPr/>
        </p:nvSpPr>
        <p:spPr bwMode="auto">
          <a:xfrm>
            <a:off x="318473" y="27941"/>
            <a:ext cx="1983431" cy="330321"/>
          </a:xfrm>
          <a:prstGeom prst="rect">
            <a:avLst/>
          </a:prstGeom>
          <a:noFill/>
        </p:spPr>
        <p:txBody>
          <a:bodyPr wrap="square" lIns="144987" tIns="72494" rIns="144987" bIns="72494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500" dirty="0">
                <a:solidFill>
                  <a:srgbClr val="11437F"/>
                </a:solidFill>
              </a:rPr>
              <a:t>УПРАВЛЕНИЕ ФЕДЕРАЛЬНОГО КАЗНАЧЕЙСТВА</a:t>
            </a:r>
            <a:br>
              <a:rPr lang="ru-RU" sz="500" dirty="0">
                <a:solidFill>
                  <a:srgbClr val="11437F"/>
                </a:solidFill>
              </a:rPr>
            </a:br>
            <a:r>
              <a:rPr lang="ru-RU" sz="500" dirty="0">
                <a:solidFill>
                  <a:srgbClr val="11437F"/>
                </a:solidFill>
              </a:rPr>
              <a:t>ПО САРАТОВСКОЙ ОБЛАСТИ</a:t>
            </a:r>
            <a:endParaRPr lang="id-ID" sz="500" dirty="0">
              <a:solidFill>
                <a:srgbClr val="1143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7593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5900" y="462020"/>
            <a:ext cx="547631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разделе «Заявки» отображается созданная заявка </a:t>
            </a:r>
            <a:r>
              <a:rPr lang="ru-RU" sz="9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типом «Запрос доверенности в электронной форме» </a:t>
            </a:r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9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статусе «Ожидает подтверждения доверителем</a:t>
            </a:r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endParaRPr lang="ru-RU" sz="800" dirty="0" smtClean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object 2"/>
          <p:cNvSpPr/>
          <p:nvPr/>
        </p:nvSpPr>
        <p:spPr>
          <a:xfrm flipV="1">
            <a:off x="0" y="1746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561"/>
          <a:stretch/>
        </p:blipFill>
        <p:spPr>
          <a:xfrm>
            <a:off x="139701" y="43319"/>
            <a:ext cx="300334" cy="28370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82" t="33554" r="19603" b="47650"/>
          <a:stretch/>
        </p:blipFill>
        <p:spPr>
          <a:xfrm>
            <a:off x="272619" y="936625"/>
            <a:ext cx="5181600" cy="88197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Прямоугольник 8"/>
          <p:cNvSpPr/>
          <p:nvPr/>
        </p:nvSpPr>
        <p:spPr>
          <a:xfrm>
            <a:off x="2382707" y="43319"/>
            <a:ext cx="338309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II. </a:t>
            </a:r>
            <a:r>
              <a:rPr lang="ru-RU" sz="11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Запрос сотрудником доверенности у руководителя</a:t>
            </a:r>
          </a:p>
        </p:txBody>
      </p:sp>
      <p:sp>
        <p:nvSpPr>
          <p:cNvPr id="8" name="TextBox 7"/>
          <p:cNvSpPr txBox="1"/>
          <p:nvPr/>
        </p:nvSpPr>
        <p:spPr bwMode="auto">
          <a:xfrm>
            <a:off x="318473" y="27941"/>
            <a:ext cx="1983431" cy="330321"/>
          </a:xfrm>
          <a:prstGeom prst="rect">
            <a:avLst/>
          </a:prstGeom>
          <a:noFill/>
        </p:spPr>
        <p:txBody>
          <a:bodyPr wrap="square" lIns="144987" tIns="72494" rIns="144987" bIns="72494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500" dirty="0">
                <a:solidFill>
                  <a:srgbClr val="11437F"/>
                </a:solidFill>
              </a:rPr>
              <a:t>УПРАВЛЕНИЕ ФЕДЕРАЛЬНОГО КАЗНАЧЕЙСТВА</a:t>
            </a:r>
            <a:br>
              <a:rPr lang="ru-RU" sz="500" dirty="0">
                <a:solidFill>
                  <a:srgbClr val="11437F"/>
                </a:solidFill>
              </a:rPr>
            </a:br>
            <a:r>
              <a:rPr lang="ru-RU" sz="500" dirty="0">
                <a:solidFill>
                  <a:srgbClr val="11437F"/>
                </a:solidFill>
              </a:rPr>
              <a:t>ПО САРАТОВСКОЙ ОБЛАСТИ</a:t>
            </a:r>
            <a:endParaRPr lang="id-ID" sz="500" dirty="0">
              <a:solidFill>
                <a:srgbClr val="1143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3021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82" t="12408" r="19603" b="34395"/>
          <a:stretch/>
        </p:blipFill>
        <p:spPr>
          <a:xfrm>
            <a:off x="673100" y="1011800"/>
            <a:ext cx="4114800" cy="19822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object 2"/>
          <p:cNvSpPr/>
          <p:nvPr/>
        </p:nvSpPr>
        <p:spPr>
          <a:xfrm flipV="1">
            <a:off x="0" y="1746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561"/>
          <a:stretch/>
        </p:blipFill>
        <p:spPr>
          <a:xfrm>
            <a:off x="139701" y="43319"/>
            <a:ext cx="300334" cy="283706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132223" y="395784"/>
            <a:ext cx="533400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Далее действия выполняются руководителем</a:t>
            </a:r>
            <a:endParaRPr lang="ru-RU" sz="900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 flipH="1" flipV="1">
            <a:off x="691103" y="2265856"/>
            <a:ext cx="4020595" cy="2286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кругленный прямоугольник 17"/>
          <p:cNvSpPr/>
          <p:nvPr/>
        </p:nvSpPr>
        <p:spPr>
          <a:xfrm flipH="1" flipV="1">
            <a:off x="667411" y="1414525"/>
            <a:ext cx="428058" cy="19279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кругленный прямоугольник 18"/>
          <p:cNvSpPr/>
          <p:nvPr/>
        </p:nvSpPr>
        <p:spPr>
          <a:xfrm flipH="1" flipV="1">
            <a:off x="691104" y="2092513"/>
            <a:ext cx="4020595" cy="14072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132223" y="593436"/>
            <a:ext cx="5334000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Шаг 8. </a:t>
            </a:r>
            <a:r>
              <a:rPr lang="ru-RU" sz="9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Авторизоваться в личном кабинете руководителя в ПОИБ </a:t>
            </a:r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СОБИ</a:t>
            </a:r>
          </a:p>
          <a:p>
            <a:r>
              <a:rPr lang="ru-RU" sz="90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Шаг 9.</a:t>
            </a:r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Перейти в раздел «Заявки» и выбрать созданную сотрудником заявку. Идентифицировать заявку можно по номеру, типу, а также по автору заявки</a:t>
            </a:r>
            <a:endParaRPr lang="en-US" sz="900" dirty="0" smtClean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382707" y="43319"/>
            <a:ext cx="338309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II. </a:t>
            </a:r>
            <a:r>
              <a:rPr lang="ru-RU" sz="11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Запрос сотрудником доверенности у руководителя</a:t>
            </a:r>
          </a:p>
        </p:txBody>
      </p:sp>
      <p:sp>
        <p:nvSpPr>
          <p:cNvPr id="12" name="TextBox 11"/>
          <p:cNvSpPr txBox="1"/>
          <p:nvPr/>
        </p:nvSpPr>
        <p:spPr bwMode="auto">
          <a:xfrm>
            <a:off x="318473" y="27941"/>
            <a:ext cx="1983431" cy="330321"/>
          </a:xfrm>
          <a:prstGeom prst="rect">
            <a:avLst/>
          </a:prstGeom>
          <a:noFill/>
        </p:spPr>
        <p:txBody>
          <a:bodyPr wrap="square" lIns="144987" tIns="72494" rIns="144987" bIns="72494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500" dirty="0">
                <a:solidFill>
                  <a:srgbClr val="11437F"/>
                </a:solidFill>
              </a:rPr>
              <a:t>УПРАВЛЕНИЕ ФЕДЕРАЛЬНОГО КАЗНАЧЕЙСТВА</a:t>
            </a:r>
            <a:br>
              <a:rPr lang="ru-RU" sz="500" dirty="0">
                <a:solidFill>
                  <a:srgbClr val="11437F"/>
                </a:solidFill>
              </a:rPr>
            </a:br>
            <a:r>
              <a:rPr lang="ru-RU" sz="500" dirty="0">
                <a:solidFill>
                  <a:srgbClr val="11437F"/>
                </a:solidFill>
              </a:rPr>
              <a:t>ПО САРАТОВСКОЙ ОБЛАСТИ</a:t>
            </a:r>
            <a:endParaRPr lang="id-ID" sz="500" dirty="0">
              <a:solidFill>
                <a:srgbClr val="1143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0020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2"/>
          <p:cNvSpPr/>
          <p:nvPr/>
        </p:nvSpPr>
        <p:spPr>
          <a:xfrm flipV="1">
            <a:off x="0" y="1746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561"/>
          <a:stretch/>
        </p:blipFill>
        <p:spPr>
          <a:xfrm>
            <a:off x="139701" y="43319"/>
            <a:ext cx="300334" cy="283706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110622" y="543889"/>
            <a:ext cx="533400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Шаг </a:t>
            </a:r>
            <a:r>
              <a:rPr lang="ru-RU" sz="900" b="1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 </a:t>
            </a:r>
            <a:r>
              <a:rPr lang="ru-RU" sz="9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открывшемся окне нажать на кнопку «Подтвердить» и подписать </a:t>
            </a:r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доверенность</a:t>
            </a:r>
            <a:endParaRPr lang="ru-RU" sz="900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82" t="21806" r="19603" b="12409"/>
          <a:stretch/>
        </p:blipFill>
        <p:spPr>
          <a:xfrm>
            <a:off x="773217" y="741752"/>
            <a:ext cx="3992507" cy="23785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2" name="Скругленный прямоугольник 11"/>
          <p:cNvSpPr/>
          <p:nvPr/>
        </p:nvSpPr>
        <p:spPr>
          <a:xfrm flipH="1" flipV="1">
            <a:off x="4254500" y="1089025"/>
            <a:ext cx="519375" cy="2286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2382707" y="43319"/>
            <a:ext cx="338309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II. </a:t>
            </a:r>
            <a:r>
              <a:rPr lang="ru-RU" sz="11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Запрос сотрудником доверенности у руководителя</a:t>
            </a:r>
          </a:p>
        </p:txBody>
      </p:sp>
      <p:sp>
        <p:nvSpPr>
          <p:cNvPr id="8" name="TextBox 7"/>
          <p:cNvSpPr txBox="1"/>
          <p:nvPr/>
        </p:nvSpPr>
        <p:spPr bwMode="auto">
          <a:xfrm>
            <a:off x="318473" y="27941"/>
            <a:ext cx="1983431" cy="330321"/>
          </a:xfrm>
          <a:prstGeom prst="rect">
            <a:avLst/>
          </a:prstGeom>
          <a:noFill/>
        </p:spPr>
        <p:txBody>
          <a:bodyPr wrap="square" lIns="144987" tIns="72494" rIns="144987" bIns="72494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500" dirty="0">
                <a:solidFill>
                  <a:srgbClr val="11437F"/>
                </a:solidFill>
              </a:rPr>
              <a:t>УПРАВЛЕНИЕ ФЕДЕРАЛЬНОГО КАЗНАЧЕЙСТВА</a:t>
            </a:r>
            <a:br>
              <a:rPr lang="ru-RU" sz="500" dirty="0">
                <a:solidFill>
                  <a:srgbClr val="11437F"/>
                </a:solidFill>
              </a:rPr>
            </a:br>
            <a:r>
              <a:rPr lang="ru-RU" sz="500" dirty="0">
                <a:solidFill>
                  <a:srgbClr val="11437F"/>
                </a:solidFill>
              </a:rPr>
              <a:t>ПО САРАТОВСКОЙ ОБЛАСТИ</a:t>
            </a:r>
            <a:endParaRPr lang="id-ID" sz="500" dirty="0">
              <a:solidFill>
                <a:srgbClr val="1143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6689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27" t="19456" r="38818" b="31204"/>
          <a:stretch/>
        </p:blipFill>
        <p:spPr>
          <a:xfrm>
            <a:off x="2254715" y="854710"/>
            <a:ext cx="1494198" cy="190630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62" t="21145" r="35241" b="24817"/>
          <a:stretch/>
        </p:blipFill>
        <p:spPr>
          <a:xfrm>
            <a:off x="3820706" y="866524"/>
            <a:ext cx="1752600" cy="17526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44" t="19456" r="28855" b="12408"/>
          <a:stretch/>
        </p:blipFill>
        <p:spPr>
          <a:xfrm>
            <a:off x="139701" y="901449"/>
            <a:ext cx="2037582" cy="18288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Прямоугольник 1"/>
          <p:cNvSpPr/>
          <p:nvPr/>
        </p:nvSpPr>
        <p:spPr>
          <a:xfrm>
            <a:off x="139701" y="508541"/>
            <a:ext cx="533400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Шаг 11.</a:t>
            </a:r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Подписание доверенности</a:t>
            </a:r>
          </a:p>
        </p:txBody>
      </p:sp>
      <p:sp>
        <p:nvSpPr>
          <p:cNvPr id="9" name="object 2"/>
          <p:cNvSpPr/>
          <p:nvPr/>
        </p:nvSpPr>
        <p:spPr>
          <a:xfrm flipV="1">
            <a:off x="0" y="1746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561"/>
          <a:stretch/>
        </p:blipFill>
        <p:spPr>
          <a:xfrm>
            <a:off x="139701" y="43319"/>
            <a:ext cx="300334" cy="283706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1996065" y="827937"/>
            <a:ext cx="24632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ru-RU" sz="1200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5350539" y="827936"/>
            <a:ext cx="24632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ru-RU" sz="1200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3561234" y="827936"/>
            <a:ext cx="17012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ru-RU" sz="12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2382707" y="43319"/>
            <a:ext cx="338309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II. </a:t>
            </a:r>
            <a:r>
              <a:rPr lang="ru-RU" sz="11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Запрос сотрудником доверенности у руководителя</a:t>
            </a:r>
          </a:p>
        </p:txBody>
      </p:sp>
      <p:sp>
        <p:nvSpPr>
          <p:cNvPr id="12" name="TextBox 11"/>
          <p:cNvSpPr txBox="1"/>
          <p:nvPr/>
        </p:nvSpPr>
        <p:spPr bwMode="auto">
          <a:xfrm>
            <a:off x="318473" y="27941"/>
            <a:ext cx="1983431" cy="330321"/>
          </a:xfrm>
          <a:prstGeom prst="rect">
            <a:avLst/>
          </a:prstGeom>
          <a:noFill/>
        </p:spPr>
        <p:txBody>
          <a:bodyPr wrap="square" lIns="144987" tIns="72494" rIns="144987" bIns="72494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500" dirty="0">
                <a:solidFill>
                  <a:srgbClr val="11437F"/>
                </a:solidFill>
              </a:rPr>
              <a:t>УПРАВЛЕНИЕ ФЕДЕРАЛЬНОГО КАЗНАЧЕЙСТВА</a:t>
            </a:r>
            <a:br>
              <a:rPr lang="ru-RU" sz="500" dirty="0">
                <a:solidFill>
                  <a:srgbClr val="11437F"/>
                </a:solidFill>
              </a:rPr>
            </a:br>
            <a:r>
              <a:rPr lang="ru-RU" sz="500" dirty="0">
                <a:solidFill>
                  <a:srgbClr val="11437F"/>
                </a:solidFill>
              </a:rPr>
              <a:t>ПО САРАТОВСКОЙ ОБЛАСТИ</a:t>
            </a:r>
            <a:endParaRPr lang="id-ID" sz="500" dirty="0">
              <a:solidFill>
                <a:srgbClr val="1143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8879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2"/>
          <p:cNvSpPr/>
          <p:nvPr/>
        </p:nvSpPr>
        <p:spPr>
          <a:xfrm flipV="1">
            <a:off x="0" y="1746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561"/>
          <a:stretch/>
        </p:blipFill>
        <p:spPr>
          <a:xfrm>
            <a:off x="139701" y="43319"/>
            <a:ext cx="300334" cy="283706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39701" y="372436"/>
            <a:ext cx="533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 исполнения заявки будет создана доверенность, на основании которой сотруднику передаются полномочие и соответствующие роли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47" t="38253" r="15639" b="31203"/>
          <a:stretch/>
        </p:blipFill>
        <p:spPr>
          <a:xfrm>
            <a:off x="406400" y="936625"/>
            <a:ext cx="4953000" cy="136997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Скругленный прямоугольник 8"/>
          <p:cNvSpPr/>
          <p:nvPr/>
        </p:nvSpPr>
        <p:spPr>
          <a:xfrm flipH="1" flipV="1">
            <a:off x="404168" y="1546225"/>
            <a:ext cx="4955232" cy="76037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2382707" y="43319"/>
            <a:ext cx="338309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II. </a:t>
            </a:r>
            <a:r>
              <a:rPr lang="ru-RU" sz="11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Запрос сотрудником доверенности у руководителя</a:t>
            </a:r>
          </a:p>
        </p:txBody>
      </p:sp>
      <p:sp>
        <p:nvSpPr>
          <p:cNvPr id="10" name="TextBox 9"/>
          <p:cNvSpPr txBox="1"/>
          <p:nvPr/>
        </p:nvSpPr>
        <p:spPr bwMode="auto">
          <a:xfrm>
            <a:off x="318473" y="27941"/>
            <a:ext cx="1983431" cy="330321"/>
          </a:xfrm>
          <a:prstGeom prst="rect">
            <a:avLst/>
          </a:prstGeom>
          <a:noFill/>
        </p:spPr>
        <p:txBody>
          <a:bodyPr wrap="square" lIns="144987" tIns="72494" rIns="144987" bIns="72494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500" dirty="0">
                <a:solidFill>
                  <a:srgbClr val="11437F"/>
                </a:solidFill>
              </a:rPr>
              <a:t>УПРАВЛЕНИЕ ФЕДЕРАЛЬНОГО КАЗНАЧЕЙСТВА</a:t>
            </a:r>
            <a:br>
              <a:rPr lang="ru-RU" sz="500" dirty="0">
                <a:solidFill>
                  <a:srgbClr val="11437F"/>
                </a:solidFill>
              </a:rPr>
            </a:br>
            <a:r>
              <a:rPr lang="ru-RU" sz="500" dirty="0">
                <a:solidFill>
                  <a:srgbClr val="11437F"/>
                </a:solidFill>
              </a:rPr>
              <a:t>ПО САРАТОВСКОЙ ОБЛАСТИ</a:t>
            </a:r>
            <a:endParaRPr lang="id-ID" sz="500" dirty="0">
              <a:solidFill>
                <a:srgbClr val="1143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8452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2"/>
          <p:cNvSpPr/>
          <p:nvPr/>
        </p:nvSpPr>
        <p:spPr>
          <a:xfrm flipV="1">
            <a:off x="0" y="1746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561"/>
          <a:stretch/>
        </p:blipFill>
        <p:spPr>
          <a:xfrm>
            <a:off x="139701" y="43319"/>
            <a:ext cx="300334" cy="283706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4270216" y="55433"/>
            <a:ext cx="143208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Отзыв доверенности</a:t>
            </a:r>
            <a:endParaRPr lang="ru-RU" sz="1100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2" name="Группа 21"/>
          <p:cNvGrpSpPr/>
          <p:nvPr/>
        </p:nvGrpSpPr>
        <p:grpSpPr>
          <a:xfrm>
            <a:off x="155416" y="401648"/>
            <a:ext cx="4114800" cy="1906577"/>
            <a:chOff x="80991" y="323976"/>
            <a:chExt cx="4461148" cy="2042102"/>
          </a:xfrm>
        </p:grpSpPr>
        <p:pic>
          <p:nvPicPr>
            <p:cNvPr id="16" name="Рисунок 15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502" t="10498" r="19383" b="38954"/>
            <a:stretch/>
          </p:blipFill>
          <p:spPr>
            <a:xfrm>
              <a:off x="80991" y="323976"/>
              <a:ext cx="4461148" cy="204210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2" name="Скругленный прямоугольник 11"/>
            <p:cNvSpPr/>
            <p:nvPr/>
          </p:nvSpPr>
          <p:spPr>
            <a:xfrm flipH="1" flipV="1">
              <a:off x="1058649" y="1442602"/>
              <a:ext cx="1089660" cy="242375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Скругленный прямоугольник 16"/>
            <p:cNvSpPr/>
            <p:nvPr/>
          </p:nvSpPr>
          <p:spPr>
            <a:xfrm flipH="1" flipV="1">
              <a:off x="103735" y="1041897"/>
              <a:ext cx="1430309" cy="153641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Скругленный прямоугольник 17"/>
            <p:cNvSpPr/>
            <p:nvPr/>
          </p:nvSpPr>
          <p:spPr>
            <a:xfrm flipH="1" flipV="1">
              <a:off x="120796" y="1914711"/>
              <a:ext cx="667607" cy="228599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1" name="Прямоугольник 20"/>
          <p:cNvSpPr/>
          <p:nvPr/>
        </p:nvSpPr>
        <p:spPr>
          <a:xfrm>
            <a:off x="117194" y="2305242"/>
            <a:ext cx="5601847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Шаг 1. </a:t>
            </a:r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ЛК Руководителя в разделе </a:t>
            </a:r>
            <a:r>
              <a:rPr lang="ru-RU" sz="9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«Администрирование» – «Профили пользователей» выбрать сотрудника, </a:t>
            </a:r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которого планируется отменить доверенность</a:t>
            </a:r>
            <a:b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9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профиле пользователя в разделе «Доверенности в электронной форме» отображаются все выданные </a:t>
            </a:r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доверенности</a:t>
            </a:r>
            <a:endParaRPr lang="en-US" sz="900" dirty="0" smtClean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900" dirty="0" smtClean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90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Шаг 2.</a:t>
            </a:r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Необходимо выбрать ту, которую требуется отменить</a:t>
            </a:r>
            <a:endParaRPr lang="ru-RU" sz="900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800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 rot="10800000" flipH="1" flipV="1">
            <a:off x="4559300" y="416039"/>
            <a:ext cx="1066800" cy="45413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600" dirty="0" smtClean="0">
                <a:solidFill>
                  <a:schemeClr val="tx2"/>
                </a:solidFill>
              </a:rPr>
              <a:t>    </a:t>
            </a:r>
            <a:r>
              <a:rPr lang="ru-RU" sz="600" dirty="0" smtClean="0">
                <a:solidFill>
                  <a:schemeClr val="tx2"/>
                </a:solidFill>
              </a:rPr>
              <a:t>Выбор доверенности для отмены</a:t>
            </a:r>
            <a:endParaRPr lang="ru-RU" sz="600" dirty="0">
              <a:solidFill>
                <a:schemeClr val="tx2"/>
              </a:solidFill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 rot="10800000" flipH="1" flipV="1">
            <a:off x="4559300" y="1033216"/>
            <a:ext cx="1066800" cy="45413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600" dirty="0">
                <a:solidFill>
                  <a:schemeClr val="tx2"/>
                </a:solidFill>
              </a:rPr>
              <a:t> </a:t>
            </a:r>
            <a:r>
              <a:rPr lang="ru-RU" sz="600" dirty="0" smtClean="0">
                <a:solidFill>
                  <a:schemeClr val="tx2"/>
                </a:solidFill>
              </a:rPr>
              <a:t>Подписание заявления </a:t>
            </a:r>
            <a:endParaRPr lang="en-US" sz="600" dirty="0" smtClean="0">
              <a:solidFill>
                <a:schemeClr val="tx2"/>
              </a:solidFill>
            </a:endParaRPr>
          </a:p>
          <a:p>
            <a:pPr algn="r"/>
            <a:r>
              <a:rPr lang="ru-RU" sz="600" dirty="0" smtClean="0">
                <a:solidFill>
                  <a:schemeClr val="tx2"/>
                </a:solidFill>
              </a:rPr>
              <a:t>на отмену</a:t>
            </a:r>
            <a:endParaRPr lang="ru-RU" sz="600" dirty="0">
              <a:solidFill>
                <a:schemeClr val="tx2"/>
              </a:solidFill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 rot="10800000" flipH="1" flipV="1">
            <a:off x="4559300" y="1650306"/>
            <a:ext cx="1066800" cy="45413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600" dirty="0" smtClean="0">
                <a:solidFill>
                  <a:schemeClr val="tx2"/>
                </a:solidFill>
              </a:rPr>
              <a:t>Снятие с Представителя полномочий по доверенности</a:t>
            </a:r>
            <a:endParaRPr lang="ru-RU" sz="600" dirty="0">
              <a:solidFill>
                <a:schemeClr val="tx2"/>
              </a:solidFill>
            </a:endParaRPr>
          </a:p>
        </p:txBody>
      </p:sp>
      <p:cxnSp>
        <p:nvCxnSpPr>
          <p:cNvPr id="3" name="Прямая со стрелкой 2"/>
          <p:cNvCxnSpPr>
            <a:stCxn id="11" idx="2"/>
            <a:endCxn id="19" idx="0"/>
          </p:cNvCxnSpPr>
          <p:nvPr/>
        </p:nvCxnSpPr>
        <p:spPr>
          <a:xfrm>
            <a:off x="5092700" y="870175"/>
            <a:ext cx="0" cy="163041"/>
          </a:xfrm>
          <a:prstGeom prst="straightConnector1">
            <a:avLst/>
          </a:prstGeom>
          <a:ln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>
            <a:stCxn id="19" idx="2"/>
            <a:endCxn id="20" idx="0"/>
          </p:cNvCxnSpPr>
          <p:nvPr/>
        </p:nvCxnSpPr>
        <p:spPr>
          <a:xfrm>
            <a:off x="5092700" y="1487352"/>
            <a:ext cx="0" cy="162954"/>
          </a:xfrm>
          <a:prstGeom prst="straightConnector1">
            <a:avLst/>
          </a:prstGeom>
          <a:ln>
            <a:solidFill>
              <a:schemeClr val="tx2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0168" y="1763578"/>
            <a:ext cx="225617" cy="22561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0471" y="1143648"/>
            <a:ext cx="269438" cy="26943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9095" y="516392"/>
            <a:ext cx="242982" cy="242982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 bwMode="auto">
          <a:xfrm>
            <a:off x="318473" y="27941"/>
            <a:ext cx="1983431" cy="330321"/>
          </a:xfrm>
          <a:prstGeom prst="rect">
            <a:avLst/>
          </a:prstGeom>
          <a:noFill/>
        </p:spPr>
        <p:txBody>
          <a:bodyPr wrap="square" lIns="144987" tIns="72494" rIns="144987" bIns="72494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500" dirty="0">
                <a:solidFill>
                  <a:srgbClr val="11437F"/>
                </a:solidFill>
              </a:rPr>
              <a:t>УПРАВЛЕНИЕ ФЕДЕРАЛЬНОГО КАЗНАЧЕЙСТВА</a:t>
            </a:r>
            <a:br>
              <a:rPr lang="ru-RU" sz="500" dirty="0">
                <a:solidFill>
                  <a:srgbClr val="11437F"/>
                </a:solidFill>
              </a:rPr>
            </a:br>
            <a:r>
              <a:rPr lang="ru-RU" sz="500" dirty="0">
                <a:solidFill>
                  <a:srgbClr val="11437F"/>
                </a:solidFill>
              </a:rPr>
              <a:t>ПО САРАТОВСКОЙ ОБЛАСТИ</a:t>
            </a:r>
            <a:endParaRPr lang="id-ID" sz="500" dirty="0">
              <a:solidFill>
                <a:srgbClr val="1143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7852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2"/>
          <p:cNvSpPr/>
          <p:nvPr/>
        </p:nvSpPr>
        <p:spPr>
          <a:xfrm flipV="1">
            <a:off x="0" y="1746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561"/>
          <a:stretch/>
        </p:blipFill>
        <p:spPr>
          <a:xfrm>
            <a:off x="139701" y="43319"/>
            <a:ext cx="300334" cy="283706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24" t="23495" r="28554" b="22467"/>
          <a:stretch/>
        </p:blipFill>
        <p:spPr>
          <a:xfrm>
            <a:off x="901700" y="403225"/>
            <a:ext cx="3810000" cy="224346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0" name="Скругленный прямоугольник 19"/>
          <p:cNvSpPr/>
          <p:nvPr/>
        </p:nvSpPr>
        <p:spPr>
          <a:xfrm flipH="1" flipV="1">
            <a:off x="901700" y="2456101"/>
            <a:ext cx="401822" cy="18892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901700" y="2640901"/>
            <a:ext cx="40322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Шаг 3. </a:t>
            </a:r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отмены доверенности </a:t>
            </a:r>
            <a:r>
              <a:rPr lang="ru-RU" sz="9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нажать на кнопку </a:t>
            </a:r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«Отменить»</a:t>
            </a:r>
            <a:b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900" dirty="0" smtClean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90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Шаг 4. </a:t>
            </a:r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Подписать заявку на отмену доверенности ключом электронной подписи </a:t>
            </a:r>
            <a:endParaRPr lang="ru-RU" sz="900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270216" y="55433"/>
            <a:ext cx="143208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Отзыв доверенности</a:t>
            </a:r>
            <a:endParaRPr lang="ru-RU" sz="1100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 bwMode="auto">
          <a:xfrm>
            <a:off x="318473" y="27941"/>
            <a:ext cx="1983431" cy="330321"/>
          </a:xfrm>
          <a:prstGeom prst="rect">
            <a:avLst/>
          </a:prstGeom>
          <a:noFill/>
        </p:spPr>
        <p:txBody>
          <a:bodyPr wrap="square" lIns="144987" tIns="72494" rIns="144987" bIns="72494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500" dirty="0">
                <a:solidFill>
                  <a:srgbClr val="11437F"/>
                </a:solidFill>
              </a:rPr>
              <a:t>УПРАВЛЕНИЕ ФЕДЕРАЛЬНОГО КАЗНАЧЕЙСТВА</a:t>
            </a:r>
            <a:br>
              <a:rPr lang="ru-RU" sz="500" dirty="0">
                <a:solidFill>
                  <a:srgbClr val="11437F"/>
                </a:solidFill>
              </a:rPr>
            </a:br>
            <a:r>
              <a:rPr lang="ru-RU" sz="500" dirty="0">
                <a:solidFill>
                  <a:srgbClr val="11437F"/>
                </a:solidFill>
              </a:rPr>
              <a:t>ПО САРАТОВСКОЙ ОБЛАСТИ</a:t>
            </a:r>
            <a:endParaRPr lang="id-ID" sz="500" dirty="0">
              <a:solidFill>
                <a:srgbClr val="1143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6038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2"/>
          <p:cNvSpPr/>
          <p:nvPr/>
        </p:nvSpPr>
        <p:spPr>
          <a:xfrm flipV="1">
            <a:off x="0" y="1746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561"/>
          <a:stretch/>
        </p:blipFill>
        <p:spPr>
          <a:xfrm>
            <a:off x="139701" y="43319"/>
            <a:ext cx="300334" cy="28370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 bwMode="auto">
          <a:xfrm>
            <a:off x="318473" y="27941"/>
            <a:ext cx="1983431" cy="330321"/>
          </a:xfrm>
          <a:prstGeom prst="rect">
            <a:avLst/>
          </a:prstGeom>
          <a:noFill/>
        </p:spPr>
        <p:txBody>
          <a:bodyPr wrap="square" lIns="144987" tIns="72494" rIns="144987" bIns="72494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500" dirty="0">
                <a:solidFill>
                  <a:srgbClr val="11437F"/>
                </a:solidFill>
              </a:rPr>
              <a:t>УПРАВЛЕНИЕ ФЕДЕРАЛЬНОГО КАЗНАЧЕЙСТВА</a:t>
            </a:r>
            <a:br>
              <a:rPr lang="ru-RU" sz="500" dirty="0">
                <a:solidFill>
                  <a:srgbClr val="11437F"/>
                </a:solidFill>
              </a:rPr>
            </a:br>
            <a:r>
              <a:rPr lang="ru-RU" sz="500" dirty="0">
                <a:solidFill>
                  <a:srgbClr val="11437F"/>
                </a:solidFill>
              </a:rPr>
              <a:t>ПО САРАТОВСКОЙ ОБЛАСТИ</a:t>
            </a:r>
            <a:endParaRPr lang="id-ID" sz="500" dirty="0">
              <a:solidFill>
                <a:srgbClr val="11437F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92100" y="555625"/>
            <a:ext cx="5397500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00" b="1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Руководство сотрудника ПОИБ СОБИ ГИИС «Электронный </a:t>
            </a:r>
            <a:r>
              <a:rPr lang="ru-RU" sz="100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бюджет»</a:t>
            </a:r>
          </a:p>
          <a:p>
            <a:pPr algn="ctr"/>
            <a:r>
              <a:rPr lang="ru-RU" sz="10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</a:t>
            </a:r>
            <a:r>
              <a:rPr lang="ru-RU" sz="10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://roskazna.gov.ru/upload/iblock/808/Rukovodstvo-polzovatelya-_Sotrudnika_.</a:t>
            </a:r>
            <a:r>
              <a:rPr lang="ru-RU" sz="10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docx</a:t>
            </a:r>
            <a:endParaRPr lang="ru-RU" sz="1000" dirty="0" smtClean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0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10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4.6 Работа с доверенностями в электронной форме </a:t>
            </a:r>
            <a:endParaRPr lang="ru-RU" sz="1000" dirty="0" smtClean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0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 </a:t>
            </a:r>
            <a:r>
              <a:rPr lang="ru-RU" sz="10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4.6.3 Передача полномочий по доверенности в электронной форме </a:t>
            </a:r>
            <a:endParaRPr lang="ru-RU" sz="1000" dirty="0" smtClean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0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0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ПОИБ СОБИ ФК предусмотрены следующие операции для передачи полномочий от одного пользователя к другому: </a:t>
            </a:r>
            <a:endParaRPr lang="ru-RU" sz="1000" dirty="0" smtClean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FontTx/>
              <a:buChar char="-"/>
            </a:pPr>
            <a:r>
              <a:rPr lang="ru-RU" sz="10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выдача </a:t>
            </a:r>
            <a:r>
              <a:rPr lang="ru-RU" sz="10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доверенности в электронной форме; </a:t>
            </a:r>
            <a:endParaRPr lang="ru-RU" sz="1000" dirty="0" smtClean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FontTx/>
              <a:buChar char="-"/>
            </a:pPr>
            <a:r>
              <a:rPr lang="ru-RU" sz="10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запрос </a:t>
            </a:r>
            <a:r>
              <a:rPr lang="ru-RU" sz="10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доверенности в электронной форме; </a:t>
            </a:r>
            <a:endParaRPr lang="ru-RU" sz="1000" dirty="0" smtClean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FontTx/>
              <a:buChar char="-"/>
            </a:pPr>
            <a:r>
              <a:rPr lang="ru-RU" sz="10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добавление </a:t>
            </a:r>
            <a:r>
              <a:rPr lang="ru-RU" sz="10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доверенности в электронной форме. </a:t>
            </a:r>
            <a:endParaRPr lang="ru-RU" sz="1000" dirty="0" smtClean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0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10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4.6.3.1 Выдача доверенности в электронной форме </a:t>
            </a:r>
            <a:endParaRPr lang="ru-RU" sz="1000" dirty="0" smtClean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0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10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4.6.3.2 </a:t>
            </a:r>
            <a:r>
              <a:rPr lang="ru-RU" sz="10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Запрос доверенности в электронной форме </a:t>
            </a:r>
            <a:endParaRPr lang="ru-RU" sz="1000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0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10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4.6.3.3 Добавление доверенности в электронной форме </a:t>
            </a:r>
            <a:endParaRPr lang="ru-RU" sz="1000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0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10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0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4.6.4 Отмена доверенности в электронной </a:t>
            </a:r>
            <a:r>
              <a:rPr lang="ru-RU" sz="10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форме</a:t>
            </a:r>
            <a:br>
              <a:rPr lang="ru-RU" sz="10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000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7060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2"/>
          <p:cNvSpPr/>
          <p:nvPr/>
        </p:nvSpPr>
        <p:spPr>
          <a:xfrm flipV="1">
            <a:off x="0" y="1746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561"/>
          <a:stretch/>
        </p:blipFill>
        <p:spPr>
          <a:xfrm>
            <a:off x="139701" y="43319"/>
            <a:ext cx="300334" cy="283706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440035" y="936625"/>
            <a:ext cx="2667000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возникновении вопросов, связанных с выдачей МЧД, можно получить консультацию в УФК по Саратовской области по следующим номерам:</a:t>
            </a:r>
            <a:br>
              <a:rPr lang="ru-RU" sz="10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0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0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400" b="1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99-20-51</a:t>
            </a:r>
            <a:r>
              <a:rPr lang="ru-RU" sz="1400" b="1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b="1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99-20-9</a:t>
            </a:r>
            <a:r>
              <a:rPr lang="en-US" sz="140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sz="1400" b="1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32935" y1="42283" x2="32935" y2="422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523710">
            <a:off x="3794893" y="850165"/>
            <a:ext cx="1647269" cy="164726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 bwMode="auto">
          <a:xfrm>
            <a:off x="318473" y="27941"/>
            <a:ext cx="1983431" cy="330321"/>
          </a:xfrm>
          <a:prstGeom prst="rect">
            <a:avLst/>
          </a:prstGeom>
          <a:noFill/>
        </p:spPr>
        <p:txBody>
          <a:bodyPr wrap="square" lIns="144987" tIns="72494" rIns="144987" bIns="72494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500" dirty="0">
                <a:solidFill>
                  <a:srgbClr val="11437F"/>
                </a:solidFill>
              </a:rPr>
              <a:t>УПРАВЛЕНИЕ ФЕДЕРАЛЬНОГО КАЗНАЧЕЙСТВА</a:t>
            </a:r>
            <a:br>
              <a:rPr lang="ru-RU" sz="500" dirty="0">
                <a:solidFill>
                  <a:srgbClr val="11437F"/>
                </a:solidFill>
              </a:rPr>
            </a:br>
            <a:r>
              <a:rPr lang="ru-RU" sz="500" dirty="0">
                <a:solidFill>
                  <a:srgbClr val="11437F"/>
                </a:solidFill>
              </a:rPr>
              <a:t>ПО САРАТОВСКОЙ ОБЛАСТИ</a:t>
            </a:r>
            <a:endParaRPr lang="id-ID" sz="500" dirty="0">
              <a:solidFill>
                <a:srgbClr val="1143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3215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2993</TotalTime>
  <Words>1868</Words>
  <Application>Microsoft Office PowerPoint</Application>
  <PresentationFormat>Произвольный</PresentationFormat>
  <Paragraphs>221</Paragraphs>
  <Slides>29</Slides>
  <Notes>28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4" baseType="lpstr">
      <vt:lpstr>Arial</vt:lpstr>
      <vt:lpstr>Bookman Old Style</vt:lpstr>
      <vt:lpstr>Calibri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евоывлд</dc:title>
  <dc:creator>Елизавета Арбатова</dc:creator>
  <cp:lastModifiedBy>Ахмедова Татьяна Алексеевна</cp:lastModifiedBy>
  <cp:revision>256</cp:revision>
  <cp:lastPrinted>2024-10-02T07:16:13Z</cp:lastPrinted>
  <dcterms:created xsi:type="dcterms:W3CDTF">2019-07-31T16:47:50Z</dcterms:created>
  <dcterms:modified xsi:type="dcterms:W3CDTF">2025-03-14T08:24:57Z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2019-03-19T00:00:00Z</vt:filetime>
  </property>
  <property fmtid="{D5CDD505-2E9C-101B-9397-08002B2CF9AE}" pid="3" name="Creator">
    <vt:lpwstr>Adobe Illustrator CC 22.1 (Windows)</vt:lpwstr>
  </property>
  <property fmtid="{D5CDD505-2E9C-101B-9397-08002B2CF9AE}" pid="4" name="LastSaved">
    <vt:filetime>2019-07-31T00:00:00Z</vt:filetime>
  </property>
</Properties>
</file>